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C65155C0-47DF-4E90-B4AB-C2377EA76ACE}" type="datetimeFigureOut">
              <a:rPr lang="nl-NL" smtClean="0"/>
              <a:t>11-12-2014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0FD29F8-B564-49BB-A1F2-E781A83C74A5}"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C65155C0-47DF-4E90-B4AB-C2377EA76ACE}" type="datetimeFigureOut">
              <a:rPr lang="nl-NL" smtClean="0"/>
              <a:t>11-12-2014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0FD29F8-B564-49BB-A1F2-E781A83C74A5}"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C65155C0-47DF-4E90-B4AB-C2377EA76ACE}" type="datetimeFigureOut">
              <a:rPr lang="nl-NL" smtClean="0"/>
              <a:t>11-12-2014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0FD29F8-B564-49BB-A1F2-E781A83C74A5}"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C65155C0-47DF-4E90-B4AB-C2377EA76ACE}" type="datetimeFigureOut">
              <a:rPr lang="nl-NL" smtClean="0"/>
              <a:t>11-12-2014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0FD29F8-B564-49BB-A1F2-E781A83C74A5}"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C65155C0-47DF-4E90-B4AB-C2377EA76ACE}" type="datetimeFigureOut">
              <a:rPr lang="nl-NL" smtClean="0"/>
              <a:t>11-12-2014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0FD29F8-B564-49BB-A1F2-E781A83C74A5}"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C65155C0-47DF-4E90-B4AB-C2377EA76ACE}" type="datetimeFigureOut">
              <a:rPr lang="nl-NL" smtClean="0"/>
              <a:t>11-12-2014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0FD29F8-B564-49BB-A1F2-E781A83C74A5}"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C65155C0-47DF-4E90-B4AB-C2377EA76ACE}" type="datetimeFigureOut">
              <a:rPr lang="nl-NL" smtClean="0"/>
              <a:t>11-12-2014</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50FD29F8-B564-49BB-A1F2-E781A83C74A5}"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C65155C0-47DF-4E90-B4AB-C2377EA76ACE}" type="datetimeFigureOut">
              <a:rPr lang="nl-NL" smtClean="0"/>
              <a:t>11-12-2014</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50FD29F8-B564-49BB-A1F2-E781A83C74A5}"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C65155C0-47DF-4E90-B4AB-C2377EA76ACE}" type="datetimeFigureOut">
              <a:rPr lang="nl-NL" smtClean="0"/>
              <a:t>11-12-2014</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50FD29F8-B564-49BB-A1F2-E781A83C74A5}"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C65155C0-47DF-4E90-B4AB-C2377EA76ACE}" type="datetimeFigureOut">
              <a:rPr lang="nl-NL" smtClean="0"/>
              <a:t>11-12-2014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0FD29F8-B564-49BB-A1F2-E781A83C74A5}"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C65155C0-47DF-4E90-B4AB-C2377EA76ACE}" type="datetimeFigureOut">
              <a:rPr lang="nl-NL" smtClean="0"/>
              <a:t>11-12-2014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0FD29F8-B564-49BB-A1F2-E781A83C74A5}"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lin ang="5400000" scaled="0"/>
          <a:tileRect/>
        </a:grad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5155C0-47DF-4E90-B4AB-C2377EA76ACE}" type="datetimeFigureOut">
              <a:rPr lang="nl-NL" smtClean="0"/>
              <a:t>11-12-2014</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FD29F8-B564-49BB-A1F2-E781A83C74A5}"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bioplek.org/animaties/celtotaal/aidsx.html" TargetMode="External"/><Relationship Id="rId2" Type="http://schemas.openxmlformats.org/officeDocument/2006/relationships/hyperlink" Target="http://www.bioplek.org/animaties/celtotaal/aids.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schooltv.nl/no_cache/video/crid/20071126_evolutie02/"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youtube.com/watch?v=ng22Ucr33aw"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natuurinformatie.nl/ndb.mcp/natuurdatabase.nl/i000952.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10voorbiologie.nl/index.php?cat=9&amp;id=783&amp;par=806&amp;sub=81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10voorbiologie.nl/index.php?cat=9&amp;id=393&amp;par=405&amp;sub=1145"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21.7. </a:t>
            </a:r>
            <a:r>
              <a:rPr lang="nl-NL" sz="3200" b="1" dirty="0" err="1" smtClean="0"/>
              <a:t>Immunisatie</a:t>
            </a:r>
            <a:r>
              <a:rPr lang="nl-NL" sz="3200" b="1" dirty="0" smtClean="0"/>
              <a:t> 1</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a:bodyPr>
          <a:lstStyle/>
          <a:p>
            <a:r>
              <a:rPr lang="nl-NL" sz="2400" dirty="0" smtClean="0"/>
              <a:t>In 1520 werden de Indianen in Mexico door een kleine groep Spaanse soldaten verrassend verslagen. Dat kwam doordat er een </a:t>
            </a:r>
            <a:r>
              <a:rPr lang="nl-NL" sz="2400" b="1" dirty="0" smtClean="0"/>
              <a:t>pokkenepidemie onder de Indianen was uitgebroken. Enkele Spaanse soldaten waren geïnfecteerd met het pokkenvirus en ze hebben dit virus ongemerkt naar Mexico gebracht</a:t>
            </a:r>
            <a:r>
              <a:rPr lang="nl-NL" sz="2400" dirty="0" smtClean="0"/>
              <a:t>. Men spreekt van een </a:t>
            </a:r>
            <a:r>
              <a:rPr lang="nl-NL" sz="2400" b="1" dirty="0" smtClean="0"/>
              <a:t>epidemie </a:t>
            </a:r>
            <a:r>
              <a:rPr lang="nl-NL" sz="2400" dirty="0" smtClean="0"/>
              <a:t>(letterlijk: 'verspreid onder het volk') als er veel meer mensen ziek zijn dan normaal het geval is.</a:t>
            </a:r>
            <a:br>
              <a:rPr lang="nl-NL" sz="2400" dirty="0" smtClean="0"/>
            </a:br>
            <a:r>
              <a:rPr lang="nl-NL" sz="2400" b="1" dirty="0" smtClean="0"/>
              <a:t>Pokken</a:t>
            </a:r>
            <a:r>
              <a:rPr lang="nl-NL" sz="2400" dirty="0" smtClean="0"/>
              <a:t> is één van de meest gevreesde besmettelijke ziektes in de geschiedenis van de mensheid. De ziekte wordt </a:t>
            </a:r>
            <a:r>
              <a:rPr lang="nl-NL" sz="2400" b="1" dirty="0" smtClean="0"/>
              <a:t>veroorzaakt door een virus </a:t>
            </a:r>
            <a:r>
              <a:rPr lang="nl-NL" sz="2400" dirty="0" smtClean="0"/>
              <a:t>dat eerst de longen, milt, lever en andere inwendige organen beschadigt. Hierna vermeerdert het virus zich in de opperhuidcellen, waardoor de voor deze ziekte </a:t>
            </a:r>
            <a:r>
              <a:rPr lang="nl-NL" sz="2400" b="1" dirty="0" smtClean="0"/>
              <a:t>karakteristieke pokkenblaasjes </a:t>
            </a:r>
            <a:r>
              <a:rPr lang="nl-NL" sz="2400" dirty="0" smtClean="0"/>
              <a:t>ontstaan</a:t>
            </a:r>
            <a:endParaRPr lang="nl-NL"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78098"/>
          </a:xfrm>
        </p:spPr>
        <p:txBody>
          <a:bodyPr>
            <a:normAutofit/>
          </a:bodyPr>
          <a:lstStyle/>
          <a:p>
            <a:r>
              <a:rPr lang="nl-NL" sz="3200" b="1" dirty="0" smtClean="0"/>
              <a:t>21.8  Antibiotica  2</a:t>
            </a:r>
            <a:endParaRPr lang="nl-NL" sz="3200" b="1" dirty="0"/>
          </a:p>
        </p:txBody>
      </p:sp>
      <p:sp>
        <p:nvSpPr>
          <p:cNvPr id="3" name="Tijdelijke aanduiding voor inhoud 2"/>
          <p:cNvSpPr>
            <a:spLocks noGrp="1"/>
          </p:cNvSpPr>
          <p:nvPr>
            <p:ph idx="1"/>
          </p:nvPr>
        </p:nvSpPr>
        <p:spPr>
          <a:xfrm>
            <a:off x="457200" y="1052736"/>
            <a:ext cx="8229600" cy="5472608"/>
          </a:xfrm>
        </p:spPr>
        <p:txBody>
          <a:bodyPr>
            <a:normAutofit lnSpcReduction="10000"/>
          </a:bodyPr>
          <a:lstStyle/>
          <a:p>
            <a:r>
              <a:rPr lang="nl-NL" sz="2400" dirty="0" smtClean="0"/>
              <a:t>Sinds ontdekking penicilline kunnen veel </a:t>
            </a:r>
            <a:r>
              <a:rPr lang="nl-NL" sz="2400" b="1" dirty="0" smtClean="0"/>
              <a:t>bacteriële infecties </a:t>
            </a:r>
            <a:r>
              <a:rPr lang="nl-NL" sz="2400" dirty="0" smtClean="0"/>
              <a:t>behandeld worden. </a:t>
            </a:r>
            <a:r>
              <a:rPr lang="nl-NL" sz="2400" b="1" dirty="0" smtClean="0"/>
              <a:t>Penicilline beschadigt de celwand van bacteriën, waardoor deze sterven</a:t>
            </a:r>
          </a:p>
          <a:p>
            <a:pPr>
              <a:buNone/>
            </a:pPr>
            <a:endParaRPr lang="nl-NL" sz="2400" b="1" dirty="0" smtClean="0"/>
          </a:p>
          <a:p>
            <a:r>
              <a:rPr lang="nl-NL" sz="2400" dirty="0" smtClean="0"/>
              <a:t>In 1943 ontdekten </a:t>
            </a:r>
            <a:r>
              <a:rPr lang="nl-NL" sz="2400" dirty="0" err="1" smtClean="0"/>
              <a:t>Waksman</a:t>
            </a:r>
            <a:r>
              <a:rPr lang="nl-NL" sz="2400" dirty="0" smtClean="0"/>
              <a:t> en </a:t>
            </a:r>
            <a:r>
              <a:rPr lang="nl-NL" sz="2400" dirty="0" err="1" smtClean="0"/>
              <a:t>Schatz</a:t>
            </a:r>
            <a:r>
              <a:rPr lang="nl-NL" sz="2400" dirty="0" smtClean="0"/>
              <a:t> een andere bacteriedodende stof die eveneens afkomstig is van een schimmel. Deze stof heet </a:t>
            </a:r>
            <a:r>
              <a:rPr lang="nl-NL" sz="2400" b="1" dirty="0" smtClean="0"/>
              <a:t>streptomycine</a:t>
            </a:r>
            <a:r>
              <a:rPr lang="nl-NL" sz="2400" dirty="0" smtClean="0"/>
              <a:t>. Streptomycine was het eerste effectieve </a:t>
            </a:r>
            <a:r>
              <a:rPr lang="nl-NL" sz="2400" b="1" dirty="0" smtClean="0"/>
              <a:t>middel tegen tuberculosebacteriën</a:t>
            </a:r>
            <a:r>
              <a:rPr lang="nl-NL" sz="2400" dirty="0" smtClean="0"/>
              <a:t>. </a:t>
            </a:r>
            <a:br>
              <a:rPr lang="nl-NL" sz="2400" dirty="0" smtClean="0"/>
            </a:br>
            <a:r>
              <a:rPr lang="nl-NL" sz="2400" b="1" dirty="0" smtClean="0"/>
              <a:t>Antibiotica</a:t>
            </a:r>
            <a:r>
              <a:rPr lang="nl-NL" sz="2400" dirty="0" smtClean="0"/>
              <a:t> zijn werkzaam tegen bacteriën en gisten</a:t>
            </a:r>
          </a:p>
          <a:p>
            <a:pPr>
              <a:buNone/>
            </a:pPr>
            <a:endParaRPr lang="nl-NL" sz="2400" dirty="0" smtClean="0"/>
          </a:p>
          <a:p>
            <a:r>
              <a:rPr lang="nl-NL" sz="2400" dirty="0" smtClean="0"/>
              <a:t>Ze zijn </a:t>
            </a:r>
            <a:r>
              <a:rPr lang="nl-NL" sz="2400" b="1" dirty="0" smtClean="0"/>
              <a:t>niet bruikbaar om virussen te bestrijden</a:t>
            </a:r>
            <a:r>
              <a:rPr lang="nl-NL" sz="2400" dirty="0" smtClean="0"/>
              <a:t>. Op dit moment zijn er 6000 verschillende antibiotica bekend. Slechts enkele honderden hiervan kunnen gebruikt worden, omdat de andere te giftig zijn</a:t>
            </a:r>
            <a:endParaRPr lang="nl-NL"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21.9  Virusinfectie en antistoffen   1</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a:bodyPr>
          <a:lstStyle/>
          <a:p>
            <a:pPr fontAlgn="t"/>
            <a:r>
              <a:rPr lang="nl-NL" sz="2400" b="1" dirty="0" smtClean="0"/>
              <a:t>Virussen</a:t>
            </a:r>
            <a:r>
              <a:rPr lang="nl-NL" sz="2400" dirty="0" smtClean="0"/>
              <a:t> zijn alleen </a:t>
            </a:r>
            <a:r>
              <a:rPr lang="nl-NL" sz="2400" b="1" dirty="0" smtClean="0"/>
              <a:t>in levende cellen te kweken </a:t>
            </a:r>
            <a:r>
              <a:rPr lang="nl-NL" sz="2400" dirty="0" smtClean="0"/>
              <a:t>en dat is een stuk moeilijker. </a:t>
            </a:r>
            <a:r>
              <a:rPr lang="nl-NL" sz="2400" b="1" dirty="0" smtClean="0"/>
              <a:t>Meestal kan het virus niet worden aangetoond</a:t>
            </a:r>
            <a:r>
              <a:rPr lang="nl-NL" sz="2400" dirty="0" smtClean="0"/>
              <a:t>, maar </a:t>
            </a:r>
            <a:r>
              <a:rPr lang="nl-NL" sz="2400" b="1" dirty="0" err="1" smtClean="0"/>
              <a:t>wél</a:t>
            </a:r>
            <a:r>
              <a:rPr lang="nl-NL" sz="2400" b="1" dirty="0" smtClean="0"/>
              <a:t> de gevormde antistoffen tegen het virus. </a:t>
            </a:r>
            <a:r>
              <a:rPr lang="nl-NL" sz="2400" dirty="0" smtClean="0"/>
              <a:t/>
            </a:r>
            <a:br>
              <a:rPr lang="nl-NL" sz="2400" dirty="0" smtClean="0"/>
            </a:br>
            <a:r>
              <a:rPr lang="nl-NL" sz="2400" dirty="0" smtClean="0"/>
              <a:t>Je hebt een kleine hoeveelheid bloed van een zieke nodig. Blijkt het serum van de patiënt inderdaad antistoffen te bevatten tegen het virus, dan is de patiënt </a:t>
            </a:r>
            <a:r>
              <a:rPr lang="nl-NL" sz="2400" b="1" dirty="0" smtClean="0"/>
              <a:t>seropositief</a:t>
            </a:r>
            <a:r>
              <a:rPr lang="nl-NL" sz="2400" dirty="0" smtClean="0"/>
              <a:t>.</a:t>
            </a:r>
          </a:p>
          <a:p>
            <a:pPr fontAlgn="t"/>
            <a:r>
              <a:rPr lang="nl-NL" sz="2400" dirty="0" smtClean="0"/>
              <a:t>Seropositiviteit wordt vaak in verband gebracht met </a:t>
            </a:r>
            <a:r>
              <a:rPr lang="nl-NL" sz="2400" dirty="0" err="1" smtClean="0"/>
              <a:t>hiv</a:t>
            </a:r>
            <a:r>
              <a:rPr lang="nl-NL" sz="2400" dirty="0" smtClean="0"/>
              <a:t> (het aidsvirus). Iemand die seropositief voor </a:t>
            </a:r>
            <a:r>
              <a:rPr lang="nl-NL" sz="2400" dirty="0" err="1" smtClean="0"/>
              <a:t>hiv</a:t>
            </a:r>
            <a:r>
              <a:rPr lang="nl-NL" sz="2400" dirty="0" smtClean="0"/>
              <a:t>, heeft antistoffen tegen het aidsvirus en is er dus mee geïnfecteerd. </a:t>
            </a:r>
          </a:p>
          <a:p>
            <a:pPr fontAlgn="t"/>
            <a:r>
              <a:rPr lang="nl-NL" sz="2400" dirty="0" smtClean="0"/>
              <a:t>Maar </a:t>
            </a:r>
            <a:r>
              <a:rPr lang="nl-NL" sz="2400" b="1" dirty="0" smtClean="0"/>
              <a:t>iemand kan ook seropositief voor een heel ander virus zijn, bijvoorbeeld het hepatitisvirus.</a:t>
            </a:r>
            <a:r>
              <a:rPr lang="nl-NL" sz="2400" dirty="0" smtClean="0"/>
              <a:t/>
            </a:r>
            <a:br>
              <a:rPr lang="nl-NL" sz="2400" dirty="0" smtClean="0"/>
            </a:br>
            <a:endParaRPr lang="nl-NL" sz="2400" dirty="0" smtClean="0"/>
          </a:p>
          <a:p>
            <a:endParaRPr lang="nl-NL" sz="24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21.9  Virusinfectie en antistoffen   2</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a:bodyPr>
          <a:lstStyle/>
          <a:p>
            <a:r>
              <a:rPr lang="nl-NL" sz="2400" dirty="0" smtClean="0"/>
              <a:t>Op het moment dat iemand met een virus geïnfecteerd wordt, heeft hij niet direct antistoffen tegen dit virus. </a:t>
            </a:r>
          </a:p>
          <a:p>
            <a:r>
              <a:rPr lang="nl-NL" sz="2400" dirty="0" smtClean="0"/>
              <a:t>Er is enige tijd nodig om antistoffen te maken. Een test op antistoffen tegen een bepaald virus is alleen betrouwbaar als deze enkele weken na de mogelijke virusbesmetting wordt uitgevoerd. </a:t>
            </a:r>
          </a:p>
          <a:p>
            <a:r>
              <a:rPr lang="nl-NL" sz="2400" dirty="0" smtClean="0"/>
              <a:t>In het geval van </a:t>
            </a:r>
            <a:r>
              <a:rPr lang="nl-NL" sz="2400" dirty="0" err="1" smtClean="0"/>
              <a:t>hiv</a:t>
            </a:r>
            <a:r>
              <a:rPr lang="nl-NL" sz="2400" dirty="0" smtClean="0"/>
              <a:t> zijn pas ongeveer drie maanden na een eventuele besmetting voldoende antistoffen in het bloed aanwezig om aangetoond te kunnen worden</a:t>
            </a:r>
          </a:p>
          <a:p>
            <a:r>
              <a:rPr lang="nl-NL" sz="2400" dirty="0" smtClean="0"/>
              <a:t>Het testen op antistoffen tegen virussen wordt meestal volgens de </a:t>
            </a:r>
            <a:r>
              <a:rPr lang="nl-NL" sz="2400" b="1" dirty="0" smtClean="0"/>
              <a:t>ELISA- test </a:t>
            </a:r>
            <a:r>
              <a:rPr lang="nl-NL" sz="2400" dirty="0" smtClean="0"/>
              <a:t>(</a:t>
            </a:r>
            <a:r>
              <a:rPr lang="nl-NL" sz="2400" i="1" dirty="0" err="1" smtClean="0"/>
              <a:t>enzyme-linked-immunosorbent-assay</a:t>
            </a:r>
            <a:r>
              <a:rPr lang="nl-NL" sz="2400" dirty="0" smtClean="0"/>
              <a:t>) uitgevoerd</a:t>
            </a:r>
          </a:p>
          <a:p>
            <a:endParaRPr lang="nl-NL" sz="24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21.10  AIDS   </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a:bodyPr>
          <a:lstStyle/>
          <a:p>
            <a:r>
              <a:rPr lang="nl-NL" sz="2400" dirty="0" smtClean="0"/>
              <a:t>Het aidsvirus is een bolletje met een diameter van 0,0001 millimeter. Het bolletje is omgeven door een envelop dat bestaat uit een dubbele vetlaag. </a:t>
            </a:r>
            <a:r>
              <a:rPr lang="nl-NL" sz="2400" b="1" dirty="0" smtClean="0"/>
              <a:t>Op de envelop zitten verschillende typen uitsteeksels</a:t>
            </a:r>
            <a:r>
              <a:rPr lang="nl-NL" sz="2400" dirty="0" smtClean="0"/>
              <a:t>. Één van die typen is het </a:t>
            </a:r>
            <a:r>
              <a:rPr lang="nl-NL" sz="2400" dirty="0" err="1" smtClean="0"/>
              <a:t>glycoproteïne</a:t>
            </a:r>
            <a:r>
              <a:rPr lang="nl-NL" sz="2400" dirty="0" smtClean="0"/>
              <a:t> met de naam </a:t>
            </a:r>
            <a:r>
              <a:rPr lang="nl-NL" sz="2400" i="1" dirty="0" err="1" smtClean="0"/>
              <a:t>gp</a:t>
            </a:r>
            <a:r>
              <a:rPr lang="nl-NL" sz="2400" i="1" dirty="0" smtClean="0"/>
              <a:t> 120</a:t>
            </a:r>
            <a:r>
              <a:rPr lang="nl-NL" sz="2400" dirty="0" smtClean="0"/>
              <a:t>. </a:t>
            </a:r>
            <a:r>
              <a:rPr lang="nl-NL" sz="2400" b="1" dirty="0" smtClean="0"/>
              <a:t>In het virus liggen twee kapseltjes van eiwitten</a:t>
            </a:r>
            <a:r>
              <a:rPr lang="nl-NL" sz="2400" dirty="0" smtClean="0"/>
              <a:t>. </a:t>
            </a:r>
            <a:r>
              <a:rPr lang="nl-NL" sz="2400" b="1" dirty="0" smtClean="0"/>
              <a:t>In het centrum van het virus liggen twee RNA moleculen en het enzym </a:t>
            </a:r>
            <a:r>
              <a:rPr lang="nl-NL" sz="2400" b="1" i="1" dirty="0" err="1" smtClean="0"/>
              <a:t>reverse</a:t>
            </a:r>
            <a:r>
              <a:rPr lang="nl-NL" sz="2400" b="1" i="1" dirty="0" smtClean="0"/>
              <a:t> </a:t>
            </a:r>
            <a:r>
              <a:rPr lang="nl-NL" sz="2400" b="1" i="1" dirty="0" err="1" smtClean="0"/>
              <a:t>transcriptase</a:t>
            </a:r>
            <a:r>
              <a:rPr lang="nl-NL" sz="2400" dirty="0" smtClean="0"/>
              <a:t>. Het </a:t>
            </a:r>
            <a:r>
              <a:rPr lang="nl-NL" sz="2400" dirty="0" err="1" smtClean="0"/>
              <a:t>virus-RNA</a:t>
            </a:r>
            <a:r>
              <a:rPr lang="nl-NL" sz="2400" dirty="0" smtClean="0"/>
              <a:t> bestaat uit 9500 </a:t>
            </a:r>
            <a:r>
              <a:rPr lang="nl-NL" sz="2400" dirty="0" err="1" smtClean="0"/>
              <a:t>nucleotiden</a:t>
            </a:r>
            <a:r>
              <a:rPr lang="nl-NL" sz="2400" dirty="0" smtClean="0"/>
              <a:t>. Hierin liggen 9 genen. Drie genen zijn betrokken bij het maken van de kerneiwitten. Drie genen zijn betrokken bij het maken van drie enzymen, waaronder </a:t>
            </a:r>
            <a:r>
              <a:rPr lang="nl-NL" sz="2400" dirty="0" err="1" smtClean="0"/>
              <a:t>reverse</a:t>
            </a:r>
            <a:r>
              <a:rPr lang="nl-NL" sz="2400" dirty="0" smtClean="0"/>
              <a:t> </a:t>
            </a:r>
            <a:r>
              <a:rPr lang="nl-NL" sz="2400" dirty="0" err="1" smtClean="0"/>
              <a:t>transcriptase</a:t>
            </a:r>
            <a:r>
              <a:rPr lang="nl-NL" sz="2400" dirty="0" smtClean="0"/>
              <a:t> en </a:t>
            </a:r>
            <a:r>
              <a:rPr lang="nl-NL" sz="2400" dirty="0" err="1" smtClean="0"/>
              <a:t>protease</a:t>
            </a:r>
            <a:r>
              <a:rPr lang="nl-NL" sz="2400" dirty="0" smtClean="0"/>
              <a:t> (eiwitknipper). En tenslotte zijn er drie genen voor de eiwitten op de envelop.</a:t>
            </a:r>
            <a:br>
              <a:rPr lang="nl-NL" sz="2400" dirty="0" smtClean="0"/>
            </a:br>
            <a:r>
              <a:rPr lang="nl-NL" sz="2400" dirty="0" smtClean="0"/>
              <a:t>Bekijk ook deze </a:t>
            </a:r>
            <a:r>
              <a:rPr lang="nl-NL" sz="2400" dirty="0" smtClean="0">
                <a:hlinkClick r:id="rId2"/>
              </a:rPr>
              <a:t>animatie</a:t>
            </a:r>
            <a:r>
              <a:rPr lang="nl-NL" sz="2400" dirty="0" smtClean="0"/>
              <a:t> op </a:t>
            </a:r>
            <a:r>
              <a:rPr lang="nl-NL" sz="2400" dirty="0" err="1" smtClean="0"/>
              <a:t>Bioplek</a:t>
            </a:r>
            <a:r>
              <a:rPr lang="nl-NL" sz="2400" dirty="0" smtClean="0"/>
              <a:t> (klik </a:t>
            </a:r>
            <a:r>
              <a:rPr lang="nl-NL" sz="2400" dirty="0" smtClean="0">
                <a:hlinkClick r:id="rId3"/>
              </a:rPr>
              <a:t>hier</a:t>
            </a:r>
            <a:r>
              <a:rPr lang="nl-NL" sz="2400" dirty="0" smtClean="0"/>
              <a:t> voor de </a:t>
            </a:r>
            <a:r>
              <a:rPr lang="nl-NL" sz="2400" dirty="0" err="1" smtClean="0"/>
              <a:t>iPad</a:t>
            </a:r>
            <a:r>
              <a:rPr lang="nl-NL" sz="2400" dirty="0" smtClean="0"/>
              <a:t>).</a:t>
            </a:r>
            <a:endParaRPr lang="nl-NL" sz="24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i="1" dirty="0" smtClean="0"/>
              <a:t>Schematisch model van een aidsvirus    2</a:t>
            </a:r>
            <a:endParaRPr lang="nl-NL" sz="3200" b="1" dirty="0"/>
          </a:p>
        </p:txBody>
      </p:sp>
      <p:sp>
        <p:nvSpPr>
          <p:cNvPr id="3" name="Tijdelijke aanduiding voor inhoud 2"/>
          <p:cNvSpPr>
            <a:spLocks noGrp="1"/>
          </p:cNvSpPr>
          <p:nvPr>
            <p:ph idx="1"/>
          </p:nvPr>
        </p:nvSpPr>
        <p:spPr>
          <a:xfrm>
            <a:off x="457200" y="980728"/>
            <a:ext cx="8229600" cy="5760640"/>
          </a:xfrm>
        </p:spPr>
        <p:txBody>
          <a:bodyPr>
            <a:normAutofit/>
          </a:bodyPr>
          <a:lstStyle/>
          <a:p>
            <a:r>
              <a:rPr lang="nl-NL" sz="2400" i="1" dirty="0" smtClean="0">
                <a:hlinkClick r:id="rId2"/>
              </a:rPr>
              <a:t>http://www.schooltv.nl/no_cache/video/crid/20071126_evolutie02/</a:t>
            </a:r>
            <a:r>
              <a:rPr lang="nl-NL" sz="2400" i="1" dirty="0" smtClean="0"/>
              <a:t>         2 min. 42</a:t>
            </a:r>
          </a:p>
          <a:p>
            <a:endParaRPr lang="nl-NL" sz="2400" i="1" dirty="0" smtClean="0"/>
          </a:p>
          <a:p>
            <a:endParaRPr lang="nl-NL" sz="2400" i="1" dirty="0" smtClean="0"/>
          </a:p>
          <a:p>
            <a:pPr>
              <a:buNone/>
            </a:pPr>
            <a:r>
              <a:rPr lang="nl-NL" sz="2400" i="1" dirty="0" smtClean="0"/>
              <a:t>Schematisch model </a:t>
            </a:r>
          </a:p>
          <a:p>
            <a:pPr>
              <a:buNone/>
            </a:pPr>
            <a:r>
              <a:rPr lang="nl-NL" sz="2400" i="1" dirty="0" smtClean="0"/>
              <a:t>van een aidsvirus</a:t>
            </a:r>
          </a:p>
          <a:p>
            <a:endParaRPr lang="nl-NL" sz="2400" dirty="0"/>
          </a:p>
        </p:txBody>
      </p:sp>
      <p:pic>
        <p:nvPicPr>
          <p:cNvPr id="4" name="Afbeelding 3" descr="aidsviros schematisch.jpg"/>
          <p:cNvPicPr>
            <a:picLocks noChangeAspect="1"/>
          </p:cNvPicPr>
          <p:nvPr/>
        </p:nvPicPr>
        <p:blipFill>
          <a:blip r:embed="rId3" cstate="print"/>
          <a:stretch>
            <a:fillRect/>
          </a:stretch>
        </p:blipFill>
        <p:spPr>
          <a:xfrm>
            <a:off x="3779912" y="1586762"/>
            <a:ext cx="4464496" cy="5116522"/>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728192"/>
          </a:xfrm>
        </p:spPr>
        <p:txBody>
          <a:bodyPr>
            <a:normAutofit fontScale="90000"/>
          </a:bodyPr>
          <a:lstStyle/>
          <a:p>
            <a:r>
              <a:rPr lang="nl-NL" sz="3200" b="1" dirty="0" smtClean="0"/>
              <a:t/>
            </a:r>
            <a:br>
              <a:rPr lang="nl-NL" sz="3200" b="1" dirty="0" smtClean="0"/>
            </a:br>
            <a:r>
              <a:rPr lang="nl-NL" sz="3200" b="1" dirty="0" smtClean="0"/>
              <a:t/>
            </a:r>
            <a:br>
              <a:rPr lang="nl-NL" sz="3200" b="1" dirty="0" smtClean="0"/>
            </a:br>
            <a:r>
              <a:rPr lang="nl-NL" sz="3200" b="1" dirty="0" smtClean="0"/>
              <a:t/>
            </a:r>
            <a:br>
              <a:rPr lang="nl-NL" sz="3200" b="1" dirty="0" smtClean="0"/>
            </a:br>
            <a:r>
              <a:rPr lang="nl-NL" sz="3200" b="1" dirty="0" smtClean="0"/>
              <a:t>21.10.2  HIV in het lichaam 1</a:t>
            </a:r>
            <a:br>
              <a:rPr lang="nl-NL" sz="3200" b="1" dirty="0" smtClean="0"/>
            </a:br>
            <a:r>
              <a:rPr lang="nl-NL" sz="3200" b="1" dirty="0" smtClean="0"/>
              <a:t>21.10.3 </a:t>
            </a:r>
            <a:r>
              <a:rPr lang="nl-NL" sz="3200" b="1" dirty="0" err="1" smtClean="0"/>
              <a:t>HIV-besmetting</a:t>
            </a:r>
            <a:r>
              <a:rPr lang="nl-NL" sz="3200" b="1" dirty="0" smtClean="0"/>
              <a:t> en aids</a:t>
            </a:r>
            <a:br>
              <a:rPr lang="nl-NL" sz="3200" b="1" dirty="0" smtClean="0"/>
            </a:br>
            <a:r>
              <a:rPr lang="nl-NL" sz="3200" b="1" dirty="0" smtClean="0"/>
              <a:t>21.10.4  Medicijnen tegen </a:t>
            </a:r>
            <a:r>
              <a:rPr lang="nl-NL" sz="3200" b="1" dirty="0" err="1" smtClean="0"/>
              <a:t>hiv</a:t>
            </a:r>
            <a:r>
              <a:rPr lang="nl-NL" sz="3200" b="1" dirty="0" smtClean="0"/>
              <a:t/>
            </a:r>
            <a:br>
              <a:rPr lang="nl-NL" sz="3200" b="1" dirty="0" smtClean="0"/>
            </a:br>
            <a:r>
              <a:rPr lang="nl-NL" sz="3200" b="1" dirty="0" smtClean="0"/>
              <a:t> </a:t>
            </a:r>
            <a:br>
              <a:rPr lang="nl-NL" sz="3200" b="1" dirty="0" smtClean="0"/>
            </a:br>
            <a:r>
              <a:rPr lang="nl-NL" sz="3200" b="1" dirty="0" smtClean="0"/>
              <a:t/>
            </a:r>
            <a:br>
              <a:rPr lang="nl-NL" sz="3200" b="1" dirty="0" smtClean="0"/>
            </a:br>
            <a:endParaRPr lang="nl-NL" sz="3200" dirty="0"/>
          </a:p>
        </p:txBody>
      </p:sp>
      <p:sp>
        <p:nvSpPr>
          <p:cNvPr id="3" name="Tijdelijke aanduiding voor inhoud 2"/>
          <p:cNvSpPr>
            <a:spLocks noGrp="1"/>
          </p:cNvSpPr>
          <p:nvPr>
            <p:ph idx="1"/>
          </p:nvPr>
        </p:nvSpPr>
        <p:spPr>
          <a:xfrm>
            <a:off x="457200" y="2564904"/>
            <a:ext cx="8229600" cy="4032448"/>
          </a:xfrm>
        </p:spPr>
        <p:txBody>
          <a:bodyPr>
            <a:normAutofit/>
          </a:bodyPr>
          <a:lstStyle/>
          <a:p>
            <a:r>
              <a:rPr lang="nl-NL" b="1" dirty="0" smtClean="0">
                <a:hlinkClick r:id="rId2"/>
              </a:rPr>
              <a:t>https://www.youtube.com/watch?v=ng22Ucr33aw</a:t>
            </a:r>
            <a:endParaRPr lang="nl-NL" b="1" dirty="0" smtClean="0"/>
          </a:p>
          <a:p>
            <a:endParaRPr lang="nl-NL" b="1" dirty="0" smtClean="0"/>
          </a:p>
          <a:p>
            <a:r>
              <a:rPr lang="nl-NL" b="1" dirty="0" smtClean="0"/>
              <a:t>6 min. 51  Engels gesprok</a:t>
            </a:r>
            <a:r>
              <a:rPr lang="nl-NL" sz="2400" b="1" dirty="0" smtClean="0"/>
              <a:t>en</a:t>
            </a:r>
          </a:p>
          <a:p>
            <a:endParaRPr lang="nl-NL" sz="24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21.10.4  Medicijnen tegen </a:t>
            </a:r>
            <a:r>
              <a:rPr lang="nl-NL" sz="3200" b="1" dirty="0" err="1" smtClean="0"/>
              <a:t>hiv</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lnSpcReduction="10000"/>
          </a:bodyPr>
          <a:lstStyle/>
          <a:p>
            <a:r>
              <a:rPr lang="nl-NL" sz="2400" dirty="0" smtClean="0"/>
              <a:t>Er is </a:t>
            </a:r>
            <a:r>
              <a:rPr lang="nl-NL" sz="2400" b="1" dirty="0" smtClean="0"/>
              <a:t>geen behandeling die leidt tot genezing</a:t>
            </a:r>
            <a:r>
              <a:rPr lang="nl-NL" sz="2400" dirty="0" smtClean="0"/>
              <a:t>, in die zin dat </a:t>
            </a:r>
            <a:r>
              <a:rPr lang="nl-NL" sz="2400" dirty="0" err="1" smtClean="0"/>
              <a:t>hiv</a:t>
            </a:r>
            <a:r>
              <a:rPr lang="nl-NL" sz="2400" dirty="0" smtClean="0"/>
              <a:t> uit het lichaam verdwijnt. </a:t>
            </a:r>
          </a:p>
          <a:p>
            <a:pPr>
              <a:buNone/>
            </a:pPr>
            <a:endParaRPr lang="nl-NL" sz="2400" dirty="0" smtClean="0"/>
          </a:p>
          <a:p>
            <a:r>
              <a:rPr lang="nl-NL" sz="2400" dirty="0" smtClean="0"/>
              <a:t>Het is </a:t>
            </a:r>
            <a:r>
              <a:rPr lang="nl-NL" sz="2400" b="1" dirty="0" smtClean="0"/>
              <a:t>wel mogelijk de hoeveelheid </a:t>
            </a:r>
            <a:r>
              <a:rPr lang="nl-NL" sz="2400" b="1" dirty="0" err="1" smtClean="0"/>
              <a:t>hiv</a:t>
            </a:r>
            <a:r>
              <a:rPr lang="nl-NL" sz="2400" b="1" dirty="0" smtClean="0"/>
              <a:t> in het lichaam te onderdrukken door het geven van een combinatie van </a:t>
            </a:r>
            <a:r>
              <a:rPr lang="nl-NL" sz="2400" b="1" dirty="0" err="1" smtClean="0"/>
              <a:t>antiretrovirale</a:t>
            </a:r>
            <a:r>
              <a:rPr lang="nl-NL" sz="2400" b="1" dirty="0" smtClean="0"/>
              <a:t> middelen</a:t>
            </a:r>
            <a:r>
              <a:rPr lang="nl-NL" sz="2400" dirty="0" smtClean="0"/>
              <a:t>. </a:t>
            </a:r>
          </a:p>
          <a:p>
            <a:pPr>
              <a:buNone/>
            </a:pPr>
            <a:endParaRPr lang="nl-NL" sz="2400" dirty="0" smtClean="0"/>
          </a:p>
          <a:p>
            <a:r>
              <a:rPr lang="nl-NL" sz="2400" b="1" dirty="0" smtClean="0"/>
              <a:t>Door de afname van </a:t>
            </a:r>
            <a:r>
              <a:rPr lang="nl-NL" sz="2400" b="1" dirty="0" err="1" smtClean="0"/>
              <a:t>hiv</a:t>
            </a:r>
            <a:r>
              <a:rPr lang="nl-NL" sz="2400" b="1" dirty="0" smtClean="0"/>
              <a:t> herstelt de functie van het afweersysteem weer grotendeels </a:t>
            </a:r>
            <a:r>
              <a:rPr lang="nl-NL" sz="2400" dirty="0" smtClean="0"/>
              <a:t>en heeft de patiënt geen ziekteverschijnselen meer. </a:t>
            </a:r>
          </a:p>
          <a:p>
            <a:pPr>
              <a:buNone/>
            </a:pPr>
            <a:endParaRPr lang="nl-NL" sz="2400" dirty="0" smtClean="0"/>
          </a:p>
          <a:p>
            <a:r>
              <a:rPr lang="nl-NL" sz="2400" dirty="0" smtClean="0"/>
              <a:t>De </a:t>
            </a:r>
            <a:r>
              <a:rPr lang="nl-NL" sz="2400" b="1" dirty="0" smtClean="0"/>
              <a:t>hoeveelheid virus </a:t>
            </a:r>
            <a:r>
              <a:rPr lang="nl-NL" sz="2400" dirty="0" smtClean="0"/>
              <a:t>(</a:t>
            </a:r>
            <a:r>
              <a:rPr lang="nl-NL" sz="2400" i="1" dirty="0" err="1" smtClean="0"/>
              <a:t>viral</a:t>
            </a:r>
            <a:r>
              <a:rPr lang="nl-NL" sz="2400" i="1" dirty="0" smtClean="0"/>
              <a:t> </a:t>
            </a:r>
            <a:r>
              <a:rPr lang="nl-NL" sz="2400" i="1" dirty="0" err="1" smtClean="0"/>
              <a:t>load</a:t>
            </a:r>
            <a:r>
              <a:rPr lang="nl-NL" sz="2400" dirty="0" smtClean="0"/>
              <a:t>) </a:t>
            </a:r>
            <a:r>
              <a:rPr lang="nl-NL" sz="2400" b="1" dirty="0" smtClean="0"/>
              <a:t>en het aantal </a:t>
            </a:r>
            <a:r>
              <a:rPr lang="nl-NL" sz="2400" b="1" dirty="0" err="1" smtClean="0"/>
              <a:t>T-helpercellen</a:t>
            </a:r>
            <a:r>
              <a:rPr lang="nl-NL" sz="2400" b="1" dirty="0" smtClean="0"/>
              <a:t> worden gemeten om het effect </a:t>
            </a:r>
            <a:r>
              <a:rPr lang="nl-NL" sz="2400" dirty="0" smtClean="0"/>
              <a:t>van de behandeling te controleren.</a:t>
            </a:r>
            <a:br>
              <a:rPr lang="nl-NL" sz="2400" dirty="0" smtClean="0"/>
            </a:br>
            <a:endParaRPr lang="nl-NL" sz="2400"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21.11  Allergie   1</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a:bodyPr>
          <a:lstStyle/>
          <a:p>
            <a:r>
              <a:rPr lang="nl-NL" sz="2400" dirty="0" smtClean="0"/>
              <a:t>Heb je in het voorjaar last van niesbuien, een jeukend en branderig gevoel in je neus, ogen en achter in je keel?</a:t>
            </a:r>
          </a:p>
          <a:p>
            <a:pPr>
              <a:buNone/>
            </a:pPr>
            <a:r>
              <a:rPr lang="nl-NL" sz="2400" dirty="0" smtClean="0"/>
              <a:t> </a:t>
            </a:r>
          </a:p>
          <a:p>
            <a:r>
              <a:rPr lang="nl-NL" sz="2400" dirty="0" smtClean="0"/>
              <a:t>De kans is dan groot dat je </a:t>
            </a:r>
            <a:r>
              <a:rPr lang="nl-NL" sz="2400" b="1" dirty="0" smtClean="0"/>
              <a:t>hooikoorts</a:t>
            </a:r>
            <a:r>
              <a:rPr lang="nl-NL" sz="2400" dirty="0" smtClean="0"/>
              <a:t> hebt; je reageert allergisch op stuifmeel</a:t>
            </a:r>
          </a:p>
          <a:p>
            <a:pPr>
              <a:buNone/>
            </a:pPr>
            <a:endParaRPr lang="nl-NL" sz="2400" dirty="0" smtClean="0"/>
          </a:p>
          <a:p>
            <a:r>
              <a:rPr lang="nl-NL" sz="2400" dirty="0" smtClean="0"/>
              <a:t>Ook </a:t>
            </a:r>
            <a:r>
              <a:rPr lang="nl-NL" sz="2400" b="1" dirty="0" smtClean="0"/>
              <a:t>eczeem</a:t>
            </a:r>
            <a:r>
              <a:rPr lang="nl-NL" sz="2400" dirty="0" smtClean="0"/>
              <a:t> is een voorbeeld van een allergische reactie. Hooikoorts, allergie voor huisdieren en de huisstofmijt komen bij de Nederlandse bevolking steeds vaker voor (15%); </a:t>
            </a:r>
          </a:p>
          <a:p>
            <a:pPr>
              <a:buNone/>
            </a:pPr>
            <a:endParaRPr lang="nl-NL" sz="2400" dirty="0" smtClean="0"/>
          </a:p>
          <a:p>
            <a:r>
              <a:rPr lang="nl-NL" sz="2400" dirty="0" smtClean="0"/>
              <a:t>Ook in andere Europese landen is dat het geval</a:t>
            </a:r>
          </a:p>
          <a:p>
            <a:endParaRPr lang="nl-NL" sz="24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21.11  Allergie   2</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a:bodyPr>
          <a:lstStyle/>
          <a:p>
            <a:r>
              <a:rPr lang="nl-NL" sz="2400" dirty="0" smtClean="0"/>
              <a:t>Bij </a:t>
            </a:r>
            <a:r>
              <a:rPr lang="nl-NL" sz="2400" b="1" dirty="0" smtClean="0"/>
              <a:t>hooikoorts</a:t>
            </a:r>
            <a:r>
              <a:rPr lang="nl-NL" sz="2400" dirty="0" smtClean="0"/>
              <a:t> zijn het </a:t>
            </a:r>
            <a:r>
              <a:rPr lang="nl-NL" sz="2400" b="1" dirty="0" smtClean="0"/>
              <a:t>vooral stuifmeelkorrels </a:t>
            </a:r>
            <a:r>
              <a:rPr lang="nl-NL" sz="2400" dirty="0" smtClean="0"/>
              <a:t>(van grassen en andere </a:t>
            </a:r>
            <a:r>
              <a:rPr lang="nl-NL" sz="2400" dirty="0" err="1" smtClean="0"/>
              <a:t>windbestuivers</a:t>
            </a:r>
            <a:r>
              <a:rPr lang="nl-NL" sz="2400" dirty="0" smtClean="0"/>
              <a:t>) die de </a:t>
            </a:r>
            <a:r>
              <a:rPr lang="nl-NL" sz="2400" b="1" dirty="0" smtClean="0"/>
              <a:t>allergische reactie </a:t>
            </a:r>
            <a:r>
              <a:rPr lang="nl-NL" sz="2400" dirty="0" smtClean="0"/>
              <a:t>veroorzaken. Stuifmeelkorrels waaien door de lucht en als je ze inademt, komen ze op het neusslijmvlies terecht, waar ze als het ware in oplossen</a:t>
            </a:r>
          </a:p>
          <a:p>
            <a:r>
              <a:rPr lang="nl-NL" sz="2400" dirty="0" smtClean="0"/>
              <a:t>Er komen stoffen vrij die een allergische reactie veroorzaken. Dit soort stoffen noem je </a:t>
            </a:r>
            <a:r>
              <a:rPr lang="nl-NL" sz="2400" b="1" dirty="0" smtClean="0"/>
              <a:t>allergenen</a:t>
            </a:r>
            <a:r>
              <a:rPr lang="nl-NL" sz="2400" dirty="0" smtClean="0"/>
              <a:t>.  </a:t>
            </a:r>
            <a:r>
              <a:rPr lang="nl-NL" sz="2400" b="1" dirty="0" err="1" smtClean="0"/>
              <a:t>B-cellen</a:t>
            </a:r>
            <a:r>
              <a:rPr lang="nl-NL" sz="2400" b="1" dirty="0" smtClean="0"/>
              <a:t> maken bij het eerste contact </a:t>
            </a:r>
            <a:r>
              <a:rPr lang="nl-NL" sz="2400" dirty="0" smtClean="0"/>
              <a:t>met de allergenen een speciaal type </a:t>
            </a:r>
            <a:r>
              <a:rPr lang="nl-NL" sz="2400" b="1" dirty="0" smtClean="0"/>
              <a:t>antistof</a:t>
            </a:r>
            <a:r>
              <a:rPr lang="nl-NL" sz="2400" dirty="0" smtClean="0"/>
              <a:t>, </a:t>
            </a:r>
            <a:r>
              <a:rPr lang="nl-NL" sz="2400" b="1" dirty="0" err="1" smtClean="0"/>
              <a:t>IgE</a:t>
            </a:r>
            <a:r>
              <a:rPr lang="nl-NL" sz="2400" dirty="0" smtClean="0"/>
              <a:t> (</a:t>
            </a:r>
            <a:r>
              <a:rPr lang="nl-NL" sz="2400" b="1" dirty="0" err="1" smtClean="0"/>
              <a:t>immunoglobuline</a:t>
            </a:r>
            <a:r>
              <a:rPr lang="nl-NL" sz="2400" b="1" dirty="0" smtClean="0"/>
              <a:t> E</a:t>
            </a:r>
            <a:r>
              <a:rPr lang="nl-NL" sz="2400" dirty="0" smtClean="0"/>
              <a:t>). </a:t>
            </a:r>
          </a:p>
          <a:p>
            <a:r>
              <a:rPr lang="nl-NL" sz="2400" dirty="0" smtClean="0"/>
              <a:t>Deze antistoffen gaan met hun staartdeel op het celmembraan van zogeheten </a:t>
            </a:r>
            <a:r>
              <a:rPr lang="nl-NL" sz="2400" b="1" dirty="0" smtClean="0"/>
              <a:t>mestcellen</a:t>
            </a:r>
            <a:r>
              <a:rPr lang="nl-NL" sz="2400" dirty="0" smtClean="0"/>
              <a:t> zitten. </a:t>
            </a:r>
            <a:r>
              <a:rPr lang="nl-NL" sz="2400" b="1" dirty="0" smtClean="0"/>
              <a:t>Mestcellen zijn leukocyten die in slijmvliezen en dichtbij bloedvaten liggen</a:t>
            </a:r>
            <a:r>
              <a:rPr lang="nl-NL" sz="2400" dirty="0" smtClean="0"/>
              <a:t>; ze hebben in hun cytoplasma </a:t>
            </a:r>
            <a:r>
              <a:rPr lang="nl-NL" sz="2400" b="1" dirty="0" smtClean="0"/>
              <a:t>blaasjes met histamine</a:t>
            </a:r>
            <a:endParaRPr lang="nl-NL" sz="2400"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21.11  Allergie   3</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a:bodyPr>
          <a:lstStyle/>
          <a:p>
            <a:r>
              <a:rPr lang="en-US" sz="2400" b="1" dirty="0" err="1" smtClean="0"/>
              <a:t>Vervolg</a:t>
            </a:r>
            <a:r>
              <a:rPr lang="en-US" sz="2400" b="1" dirty="0" smtClean="0"/>
              <a:t> </a:t>
            </a:r>
            <a:r>
              <a:rPr lang="en-US" sz="2400" b="1" dirty="0" err="1" smtClean="0"/>
              <a:t>vorige</a:t>
            </a:r>
            <a:r>
              <a:rPr lang="en-US" sz="2400" b="1" dirty="0" smtClean="0"/>
              <a:t> </a:t>
            </a:r>
            <a:r>
              <a:rPr lang="en-US" sz="2400" b="1" dirty="0" err="1" smtClean="0"/>
              <a:t>dia</a:t>
            </a:r>
            <a:r>
              <a:rPr lang="en-US" sz="2400" b="1" dirty="0" smtClean="0"/>
              <a:t>:</a:t>
            </a:r>
          </a:p>
          <a:p>
            <a:r>
              <a:rPr lang="nl-NL" sz="2400" dirty="0" smtClean="0"/>
              <a:t>Zodra de </a:t>
            </a:r>
            <a:r>
              <a:rPr lang="nl-NL" sz="2400" dirty="0" err="1" smtClean="0"/>
              <a:t>IgE</a:t>
            </a:r>
            <a:r>
              <a:rPr lang="nl-NL" sz="2400" dirty="0" smtClean="0"/>
              <a:t> antistoffen aan de celmembraan van de mestcel zijn gebonden, </a:t>
            </a:r>
            <a:r>
              <a:rPr lang="nl-NL" sz="2400" b="1" dirty="0" smtClean="0"/>
              <a:t>is de mestcel </a:t>
            </a:r>
            <a:r>
              <a:rPr lang="nl-NL" sz="2800" b="1" dirty="0" smtClean="0"/>
              <a:t>gesensibiliseerd</a:t>
            </a:r>
            <a:r>
              <a:rPr lang="nl-NL" sz="2800" dirty="0" smtClean="0"/>
              <a:t>.</a:t>
            </a:r>
            <a:r>
              <a:rPr lang="nl-NL" sz="2400" dirty="0" smtClean="0"/>
              <a:t> </a:t>
            </a:r>
          </a:p>
          <a:p>
            <a:r>
              <a:rPr lang="nl-NL" sz="2400" dirty="0" smtClean="0"/>
              <a:t>Dringen </a:t>
            </a:r>
            <a:r>
              <a:rPr lang="nl-NL" sz="2400" b="1" dirty="0" smtClean="0"/>
              <a:t>deze allergenen opnieuw in het lichaam</a:t>
            </a:r>
            <a:r>
              <a:rPr lang="nl-NL" sz="2400" dirty="0" smtClean="0"/>
              <a:t>, dan hechten ze aan de antistoffen op de celmembraan. Dat is een prikkel voor de mestcel om </a:t>
            </a:r>
            <a:r>
              <a:rPr lang="nl-NL" sz="2400" b="1" dirty="0" smtClean="0"/>
              <a:t>histamine</a:t>
            </a:r>
            <a:r>
              <a:rPr lang="nl-NL" sz="2400" dirty="0" smtClean="0"/>
              <a:t> af te geven. </a:t>
            </a:r>
            <a:r>
              <a:rPr lang="nl-NL" sz="2400" b="1" dirty="0" smtClean="0"/>
              <a:t>Histamine beïnvloedt de gladde spieren van bloedvaten en ademhalingswegen</a:t>
            </a:r>
            <a:r>
              <a:rPr lang="nl-NL" sz="2400" dirty="0" smtClean="0"/>
              <a:t>. </a:t>
            </a:r>
          </a:p>
          <a:p>
            <a:r>
              <a:rPr lang="nl-NL" sz="2400" dirty="0" smtClean="0"/>
              <a:t>De </a:t>
            </a:r>
            <a:r>
              <a:rPr lang="nl-NL" sz="2400" b="1" dirty="0" smtClean="0"/>
              <a:t>bloedvaten worden wijder</a:t>
            </a:r>
            <a:r>
              <a:rPr lang="nl-NL" sz="2400" dirty="0" smtClean="0"/>
              <a:t>, waardoor vloeistof uit de vaten lekt. Hierdoor </a:t>
            </a:r>
            <a:r>
              <a:rPr lang="nl-NL" sz="2400" b="1" dirty="0" smtClean="0"/>
              <a:t>zwellen de slijmvliezen op </a:t>
            </a:r>
            <a:r>
              <a:rPr lang="nl-NL" sz="2400" dirty="0" smtClean="0"/>
              <a:t>en ontstaat  bijvoorbeeld een loopneus. Ook </a:t>
            </a:r>
            <a:r>
              <a:rPr lang="nl-NL" sz="2400" b="1" dirty="0" smtClean="0"/>
              <a:t>vernauwen de luchtpijptakjes zich</a:t>
            </a:r>
            <a:r>
              <a:rPr lang="nl-NL" sz="2400" dirty="0" smtClean="0"/>
              <a:t>, waardoor een piepende ademhaling en kortademigheid ontstaat. Een ander gevolg is </a:t>
            </a:r>
            <a:r>
              <a:rPr lang="nl-NL" sz="2400" b="1" dirty="0" smtClean="0"/>
              <a:t>prikkeling van zenuwuiteinden (jeuk en pijn).</a:t>
            </a:r>
            <a:endParaRPr lang="nl-NL" sz="24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21.7. </a:t>
            </a:r>
            <a:r>
              <a:rPr lang="nl-NL" sz="3200" b="1" dirty="0" err="1" smtClean="0"/>
              <a:t>Immunisatie</a:t>
            </a:r>
            <a:r>
              <a:rPr lang="nl-NL" sz="3200" b="1" dirty="0" smtClean="0"/>
              <a:t> 2</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a:bodyPr>
          <a:lstStyle/>
          <a:p>
            <a:r>
              <a:rPr lang="nl-NL" sz="2400" dirty="0" smtClean="0"/>
              <a:t>Ongeveer </a:t>
            </a:r>
            <a:r>
              <a:rPr lang="nl-NL" sz="2400" b="1" dirty="0" smtClean="0"/>
              <a:t>25% van de mensen </a:t>
            </a:r>
            <a:r>
              <a:rPr lang="nl-NL" sz="2400" dirty="0" smtClean="0"/>
              <a:t>die met het pokkenvirus geïnfecteerd waren, </a:t>
            </a:r>
            <a:r>
              <a:rPr lang="nl-NL" sz="2400" b="1" dirty="0" smtClean="0"/>
              <a:t>stierven aan de ziekte</a:t>
            </a:r>
            <a:r>
              <a:rPr lang="nl-NL" sz="2400" dirty="0" smtClean="0"/>
              <a:t>. </a:t>
            </a:r>
          </a:p>
          <a:p>
            <a:r>
              <a:rPr lang="nl-NL" sz="2400" b="1" dirty="0" smtClean="0"/>
              <a:t>De mensen die de ziekte overleefden, bleken niet voor een tweede keer pokken te krijgen</a:t>
            </a:r>
            <a:r>
              <a:rPr lang="nl-NL" sz="2400" dirty="0" smtClean="0"/>
              <a:t>.</a:t>
            </a:r>
          </a:p>
          <a:p>
            <a:r>
              <a:rPr lang="nl-NL" sz="2400" dirty="0" smtClean="0"/>
              <a:t>Dit zette wetenschappers aan het denken. Als iemand een ziekte een keer gehad heeft en hij is er van genezen, dan ziet het er naar uit dat hij de ziekte niet nog een keer kan krijgen. Dit was een aanlokkelijke gedachte. </a:t>
            </a:r>
          </a:p>
          <a:p>
            <a:r>
              <a:rPr lang="nl-NL" sz="2400" dirty="0" smtClean="0"/>
              <a:t>Wat zou er gebeuren </a:t>
            </a:r>
            <a:r>
              <a:rPr lang="nl-NL" sz="2400" b="1" dirty="0" smtClean="0"/>
              <a:t>als je iemand een beetje ziek maakt</a:t>
            </a:r>
            <a:r>
              <a:rPr lang="nl-NL" sz="2400" dirty="0" smtClean="0"/>
              <a:t>, zodat hij wel ziek wordt, maar niet doodgaat? Zou hij dan ook 'immuun' worden voor de ziekte? </a:t>
            </a:r>
            <a:r>
              <a:rPr lang="nl-NL" sz="2400" b="1" dirty="0" smtClean="0"/>
              <a:t>Maar hoe maak je mensen een beetje ziek?</a:t>
            </a:r>
            <a:endParaRPr lang="nl-NL" sz="2400"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21.11  Allergie   3  schematische weergave</a:t>
            </a:r>
            <a:endParaRPr lang="nl-NL" sz="3200" dirty="0"/>
          </a:p>
        </p:txBody>
      </p:sp>
      <p:pic>
        <p:nvPicPr>
          <p:cNvPr id="4" name="Tijdelijke aanduiding voor inhoud 3" descr="HISTAMINE EN VERDER.jpg"/>
          <p:cNvPicPr>
            <a:picLocks noGrp="1" noChangeAspect="1"/>
          </p:cNvPicPr>
          <p:nvPr>
            <p:ph idx="1"/>
          </p:nvPr>
        </p:nvPicPr>
        <p:blipFill>
          <a:blip r:embed="rId2" cstate="print"/>
          <a:stretch>
            <a:fillRect/>
          </a:stretch>
        </p:blipFill>
        <p:spPr>
          <a:xfrm>
            <a:off x="2028261" y="981075"/>
            <a:ext cx="5087477" cy="5616575"/>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21.12  Auto-immuunziekten  1</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lnSpcReduction="10000"/>
          </a:bodyPr>
          <a:lstStyle/>
          <a:p>
            <a:r>
              <a:rPr lang="nl-NL" sz="2400" dirty="0" smtClean="0"/>
              <a:t>Ongeveer 2% van de mensen </a:t>
            </a:r>
            <a:r>
              <a:rPr lang="nl-NL" sz="2400" b="1" dirty="0" smtClean="0"/>
              <a:t>maakt antistoffen </a:t>
            </a:r>
            <a:r>
              <a:rPr lang="nl-NL" b="1" dirty="0" smtClean="0"/>
              <a:t>tegen</a:t>
            </a:r>
            <a:r>
              <a:rPr lang="nl-NL" sz="2400" b="1" dirty="0" smtClean="0"/>
              <a:t> </a:t>
            </a:r>
            <a:r>
              <a:rPr lang="nl-NL" b="1" dirty="0" smtClean="0"/>
              <a:t>lichaamseigen antigenen</a:t>
            </a:r>
            <a:r>
              <a:rPr lang="nl-NL" dirty="0" smtClean="0"/>
              <a:t> </a:t>
            </a:r>
            <a:r>
              <a:rPr lang="nl-NL" sz="2400" dirty="0" smtClean="0"/>
              <a:t>en wordt daar ziek van</a:t>
            </a:r>
          </a:p>
          <a:p>
            <a:r>
              <a:rPr lang="nl-NL" sz="2400" dirty="0" smtClean="0"/>
              <a:t>Je spreekt van een </a:t>
            </a:r>
            <a:r>
              <a:rPr lang="nl-NL" sz="2400" b="1" dirty="0" smtClean="0"/>
              <a:t>auto-immuunziekte</a:t>
            </a:r>
            <a:r>
              <a:rPr lang="nl-NL" sz="2400" dirty="0" smtClean="0"/>
              <a:t>. </a:t>
            </a:r>
          </a:p>
          <a:p>
            <a:pPr>
              <a:buNone/>
            </a:pPr>
            <a:endParaRPr lang="nl-NL" sz="2400" dirty="0" smtClean="0"/>
          </a:p>
          <a:p>
            <a:r>
              <a:rPr lang="nl-NL" sz="2400" dirty="0" smtClean="0"/>
              <a:t>Voorbeelden van auto-immuunziekten zijn </a:t>
            </a:r>
          </a:p>
          <a:p>
            <a:pPr>
              <a:buFontTx/>
              <a:buChar char="-"/>
            </a:pPr>
            <a:r>
              <a:rPr lang="nl-NL" sz="2400" dirty="0" smtClean="0">
                <a:hlinkClick r:id="rId2"/>
              </a:rPr>
              <a:t>multipele sclerose</a:t>
            </a:r>
            <a:r>
              <a:rPr lang="nl-NL" sz="2400" dirty="0" smtClean="0"/>
              <a:t> (MS):  via de link krijg je extra info om MS beter te begrijpen</a:t>
            </a:r>
          </a:p>
          <a:p>
            <a:pPr>
              <a:buFontTx/>
              <a:buChar char="-"/>
            </a:pPr>
            <a:r>
              <a:rPr lang="nl-NL" sz="2400" dirty="0" smtClean="0"/>
              <a:t>reumatoïde artritis en </a:t>
            </a:r>
          </a:p>
          <a:p>
            <a:pPr>
              <a:buFontTx/>
              <a:buChar char="-"/>
            </a:pPr>
            <a:r>
              <a:rPr lang="nl-NL" sz="2400" dirty="0" smtClean="0"/>
              <a:t>een bepaalde vorm van suikerziekte (diabetes)</a:t>
            </a:r>
          </a:p>
          <a:p>
            <a:pPr>
              <a:buFontTx/>
              <a:buChar char="-"/>
            </a:pPr>
            <a:endParaRPr lang="en-US" sz="2400" b="1" dirty="0" smtClean="0"/>
          </a:p>
          <a:p>
            <a:pPr>
              <a:buFontTx/>
              <a:buChar char="-"/>
            </a:pPr>
            <a:r>
              <a:rPr lang="en-US" sz="2400" b="1" dirty="0" err="1" smtClean="0"/>
              <a:t>Zenuw</a:t>
            </a:r>
            <a:r>
              <a:rPr lang="en-US" sz="2400" b="1" dirty="0" smtClean="0"/>
              <a:t>: </a:t>
            </a:r>
          </a:p>
          <a:p>
            <a:pPr>
              <a:buFontTx/>
              <a:buChar char="-"/>
            </a:pPr>
            <a:r>
              <a:rPr lang="en-US" sz="2400" b="1" dirty="0" smtClean="0"/>
              <a:t>MS</a:t>
            </a:r>
          </a:p>
          <a:p>
            <a:pPr>
              <a:buFontTx/>
              <a:buChar char="-"/>
            </a:pPr>
            <a:r>
              <a:rPr lang="en-US" sz="2400" b="1" dirty="0" smtClean="0"/>
              <a:t>MYELINE </a:t>
            </a:r>
            <a:endParaRPr lang="nl-NL" sz="2400" b="1" dirty="0"/>
          </a:p>
        </p:txBody>
      </p:sp>
      <p:pic>
        <p:nvPicPr>
          <p:cNvPr id="4" name="Afbeelding 3" descr="MYELINESCHEDE.jpg"/>
          <p:cNvPicPr>
            <a:picLocks noChangeAspect="1"/>
          </p:cNvPicPr>
          <p:nvPr/>
        </p:nvPicPr>
        <p:blipFill>
          <a:blip r:embed="rId3" cstate="print"/>
          <a:stretch>
            <a:fillRect/>
          </a:stretch>
        </p:blipFill>
        <p:spPr>
          <a:xfrm>
            <a:off x="2123728" y="5085184"/>
            <a:ext cx="6852667" cy="1612776"/>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21.12  Auto-immuunziekten  2</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a:bodyPr>
          <a:lstStyle/>
          <a:p>
            <a:r>
              <a:rPr lang="en-US" b="1" u="sng" dirty="0" smtClean="0"/>
              <a:t>Diabetes  type  I</a:t>
            </a:r>
          </a:p>
          <a:p>
            <a:r>
              <a:rPr lang="nl-NL" sz="2400" dirty="0" smtClean="0"/>
              <a:t>De meest voorkomende auto-immuunziekte is </a:t>
            </a:r>
            <a:r>
              <a:rPr lang="nl-NL" sz="2400" b="1" dirty="0" smtClean="0"/>
              <a:t>diabetes </a:t>
            </a:r>
            <a:r>
              <a:rPr lang="nl-NL" sz="2400" b="1" dirty="0" err="1" smtClean="0"/>
              <a:t>mellitis</a:t>
            </a:r>
            <a:r>
              <a:rPr lang="nl-NL" sz="2400" b="1" dirty="0" smtClean="0"/>
              <a:t> </a:t>
            </a:r>
            <a:r>
              <a:rPr lang="nl-NL" sz="2400" dirty="0" smtClean="0"/>
              <a:t>(= letterlijk 'honingzoete doorstroming'), ook wel </a:t>
            </a:r>
            <a:r>
              <a:rPr lang="nl-NL" sz="2400" b="1" dirty="0" smtClean="0"/>
              <a:t>suikerziekte</a:t>
            </a:r>
            <a:r>
              <a:rPr lang="nl-NL" sz="2400" dirty="0" smtClean="0"/>
              <a:t> genaamd. </a:t>
            </a:r>
            <a:br>
              <a:rPr lang="nl-NL" sz="2400" dirty="0" smtClean="0"/>
            </a:br>
            <a:r>
              <a:rPr lang="nl-NL" sz="2400" dirty="0" smtClean="0"/>
              <a:t>Er bestaan twee typen diabetes: </a:t>
            </a:r>
            <a:r>
              <a:rPr lang="nl-NL" sz="2400" b="1" dirty="0" smtClean="0"/>
              <a:t>diabetes type I</a:t>
            </a:r>
            <a:r>
              <a:rPr lang="nl-NL" sz="2400" dirty="0" smtClean="0"/>
              <a:t> die vanaf de kindertijd begint en </a:t>
            </a:r>
            <a:r>
              <a:rPr lang="nl-NL" sz="2400" b="1" dirty="0" smtClean="0"/>
              <a:t>diabetes type II</a:t>
            </a:r>
            <a:r>
              <a:rPr lang="nl-NL" sz="2400" dirty="0" smtClean="0"/>
              <a:t> die op oudere leeftijd begint. </a:t>
            </a:r>
            <a:r>
              <a:rPr lang="nl-NL" sz="2400" b="1" dirty="0" smtClean="0"/>
              <a:t>Type I</a:t>
            </a:r>
            <a:r>
              <a:rPr lang="nl-NL" sz="2400" dirty="0" smtClean="0"/>
              <a:t> is het gevolg van auto-immuniteit. De zogeheten </a:t>
            </a:r>
            <a:r>
              <a:rPr lang="nl-NL" sz="2400" b="1" dirty="0" err="1" smtClean="0"/>
              <a:t>bèta-cellen</a:t>
            </a:r>
            <a:r>
              <a:rPr lang="nl-NL" sz="2400" b="1" dirty="0" smtClean="0"/>
              <a:t> in de alvleesklier van kinderen </a:t>
            </a:r>
            <a:r>
              <a:rPr lang="nl-NL" sz="2400" dirty="0" smtClean="0"/>
              <a:t>met diabetes maken </a:t>
            </a:r>
            <a:r>
              <a:rPr lang="nl-NL" sz="2400" b="1" dirty="0" smtClean="0"/>
              <a:t>te weinig insuline</a:t>
            </a:r>
            <a:r>
              <a:rPr lang="nl-NL" sz="2400" dirty="0" smtClean="0"/>
              <a:t>. De </a:t>
            </a:r>
            <a:r>
              <a:rPr lang="nl-NL" sz="2400" b="1" dirty="0" smtClean="0"/>
              <a:t>oorzaak hiervan moet enerzijds gezocht worden in de genen </a:t>
            </a:r>
            <a:r>
              <a:rPr lang="nl-NL" sz="2400" dirty="0" smtClean="0"/>
              <a:t>die coderen voor bepaalde antigenen op de celmembranen. Sommige van deze antigenen op de </a:t>
            </a:r>
            <a:r>
              <a:rPr lang="nl-NL" sz="2400" dirty="0" err="1" smtClean="0"/>
              <a:t>bèta-cellen</a:t>
            </a:r>
            <a:r>
              <a:rPr lang="nl-NL" sz="2400" dirty="0" smtClean="0"/>
              <a:t> verhogen de kans op diabetes</a:t>
            </a:r>
            <a:endParaRPr lang="nl-NL" sz="2400" b="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21.12  Auto-immuunziekten  3</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a:bodyPr>
          <a:lstStyle/>
          <a:p>
            <a:r>
              <a:rPr lang="en-US" b="1" u="sng" dirty="0" smtClean="0"/>
              <a:t>Diabetes  type  II</a:t>
            </a:r>
          </a:p>
          <a:p>
            <a:r>
              <a:rPr lang="nl-NL" sz="2400" b="1" dirty="0" smtClean="0"/>
              <a:t>De andere oorzaak</a:t>
            </a:r>
            <a:r>
              <a:rPr lang="nl-NL" sz="2400" dirty="0" smtClean="0"/>
              <a:t> is waarschijnlijk een omgevingsfactor, vermoedelijk een virusinfectie, zoals rodehond. </a:t>
            </a:r>
          </a:p>
          <a:p>
            <a:r>
              <a:rPr lang="nl-NL" sz="2400" b="1" dirty="0" smtClean="0"/>
              <a:t>Het virus kan een ontsteking van de </a:t>
            </a:r>
            <a:r>
              <a:rPr lang="nl-NL" sz="2400" b="1" dirty="0" err="1" smtClean="0"/>
              <a:t>bèta-cellen</a:t>
            </a:r>
            <a:r>
              <a:rPr lang="nl-NL" sz="2400" b="1" dirty="0" smtClean="0"/>
              <a:t> veroorzaken</a:t>
            </a:r>
            <a:r>
              <a:rPr lang="nl-NL" sz="2400" dirty="0" smtClean="0"/>
              <a:t>. Hierbij veranderen enkele antigenen. De patiënt maakt antistoffen tegen deze veranderde antigenen en het resultaat is dat de </a:t>
            </a:r>
            <a:r>
              <a:rPr lang="nl-NL" sz="2400" dirty="0" err="1" smtClean="0"/>
              <a:t>bèta-cellen</a:t>
            </a:r>
            <a:r>
              <a:rPr lang="nl-NL" sz="2400" dirty="0" smtClean="0"/>
              <a:t> vernietigd worden en niet meer in staat zijn om insuline te maken.</a:t>
            </a:r>
          </a:p>
          <a:p>
            <a:r>
              <a:rPr lang="en-US" sz="2400" dirty="0" err="1" smtClean="0"/>
              <a:t>Slijtage</a:t>
            </a:r>
            <a:r>
              <a:rPr lang="en-US" sz="2400" dirty="0" smtClean="0"/>
              <a:t> van </a:t>
            </a:r>
            <a:r>
              <a:rPr lang="en-US" sz="2400" dirty="0" err="1" smtClean="0"/>
              <a:t>deze</a:t>
            </a:r>
            <a:r>
              <a:rPr lang="en-US" sz="2400" dirty="0" smtClean="0"/>
              <a:t> </a:t>
            </a:r>
            <a:r>
              <a:rPr lang="en-US" sz="2400" dirty="0" err="1" smtClean="0"/>
              <a:t>cellen</a:t>
            </a:r>
            <a:r>
              <a:rPr lang="en-US" sz="2400" dirty="0" smtClean="0"/>
              <a:t> </a:t>
            </a:r>
            <a:r>
              <a:rPr lang="en-US" sz="2400" dirty="0" err="1" smtClean="0"/>
              <a:t>kan</a:t>
            </a:r>
            <a:r>
              <a:rPr lang="en-US" sz="2400" dirty="0" smtClean="0"/>
              <a:t> </a:t>
            </a:r>
            <a:r>
              <a:rPr lang="en-US" sz="2400" dirty="0" err="1" smtClean="0"/>
              <a:t>ook</a:t>
            </a:r>
            <a:r>
              <a:rPr lang="en-US" sz="2400" dirty="0" smtClean="0"/>
              <a:t> </a:t>
            </a:r>
            <a:r>
              <a:rPr lang="en-US" sz="2400" dirty="0" err="1" smtClean="0"/>
              <a:t>een</a:t>
            </a:r>
            <a:r>
              <a:rPr lang="en-US" sz="2400" dirty="0" smtClean="0"/>
              <a:t> </a:t>
            </a:r>
            <a:r>
              <a:rPr lang="en-US" sz="2400" dirty="0" err="1" smtClean="0"/>
              <a:t>oorzaak</a:t>
            </a:r>
            <a:r>
              <a:rPr lang="en-US" sz="2400" dirty="0" smtClean="0"/>
              <a:t> </a:t>
            </a:r>
            <a:r>
              <a:rPr lang="en-US" sz="2400" dirty="0" err="1" smtClean="0"/>
              <a:t>zijn</a:t>
            </a:r>
            <a:endParaRPr lang="en-US" sz="24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3200" b="1" dirty="0" smtClean="0"/>
              <a:t>21.12  Auto-immuunziekten  4</a:t>
            </a:r>
            <a:endParaRPr lang="nl-NL" sz="3200" dirty="0"/>
          </a:p>
        </p:txBody>
      </p:sp>
      <p:sp>
        <p:nvSpPr>
          <p:cNvPr id="3" name="Tijdelijke aanduiding voor inhoud 2"/>
          <p:cNvSpPr>
            <a:spLocks noGrp="1"/>
          </p:cNvSpPr>
          <p:nvPr>
            <p:ph idx="1"/>
          </p:nvPr>
        </p:nvSpPr>
        <p:spPr/>
        <p:txBody>
          <a:bodyPr>
            <a:normAutofit/>
          </a:bodyPr>
          <a:lstStyle/>
          <a:p>
            <a:r>
              <a:rPr lang="nl-NL" sz="2400" dirty="0" smtClean="0"/>
              <a:t>Bij </a:t>
            </a:r>
            <a:r>
              <a:rPr lang="nl-NL" sz="2400" b="1" dirty="0" smtClean="0"/>
              <a:t>reumatoïde artritis</a:t>
            </a:r>
            <a:r>
              <a:rPr lang="nl-NL" sz="2400" dirty="0" smtClean="0"/>
              <a:t> zijn een of meerdere </a:t>
            </a:r>
            <a:r>
              <a:rPr lang="nl-NL" sz="2400" b="1" dirty="0" smtClean="0"/>
              <a:t>gewrichten on</a:t>
            </a:r>
            <a:r>
              <a:rPr lang="nl-NL" sz="2400" dirty="0" smtClean="0"/>
              <a:t>tstoken. Het afweersysteem valt de eigen gewrichtskraakbeen en </a:t>
            </a:r>
            <a:r>
              <a:rPr lang="nl-NL" sz="2400" dirty="0" err="1" smtClean="0"/>
              <a:t>gewrichtssmeer-vormende</a:t>
            </a:r>
            <a:r>
              <a:rPr lang="nl-NL" sz="2400" dirty="0" smtClean="0"/>
              <a:t> cellen aan. Reumapatiënten krijgen ontstekingsremmende medicijnen, die de afweer onderdrukken. Een voorbeeld is het middel prednison, dat corticosteroïden bevat</a:t>
            </a:r>
          </a:p>
          <a:p>
            <a:endParaRPr lang="en-US" sz="2400" dirty="0" smtClean="0"/>
          </a:p>
          <a:p>
            <a:endParaRPr lang="nl-NL" sz="2400" dirty="0"/>
          </a:p>
        </p:txBody>
      </p:sp>
      <p:pic>
        <p:nvPicPr>
          <p:cNvPr id="4" name="Afbeelding 3" descr="artritis reumatische.png"/>
          <p:cNvPicPr>
            <a:picLocks noChangeAspect="1"/>
          </p:cNvPicPr>
          <p:nvPr/>
        </p:nvPicPr>
        <p:blipFill>
          <a:blip r:embed="rId2" cstate="print"/>
          <a:stretch>
            <a:fillRect/>
          </a:stretch>
        </p:blipFill>
        <p:spPr>
          <a:xfrm>
            <a:off x="1907704" y="3893052"/>
            <a:ext cx="4824536" cy="296494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21.7.1  Actieve  </a:t>
            </a:r>
            <a:r>
              <a:rPr lang="nl-NL" sz="3200" b="1" dirty="0" err="1" smtClean="0"/>
              <a:t>Immunisatie</a:t>
            </a:r>
            <a:r>
              <a:rPr lang="nl-NL" sz="3200" b="1" dirty="0" smtClean="0"/>
              <a:t> 1</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a:bodyPr>
          <a:lstStyle/>
          <a:p>
            <a:r>
              <a:rPr lang="nl-NL" sz="2400" dirty="0" smtClean="0"/>
              <a:t>Bij een </a:t>
            </a:r>
            <a:r>
              <a:rPr lang="nl-NL" sz="2400" b="1" dirty="0" smtClean="0"/>
              <a:t>vaccinatie</a:t>
            </a:r>
            <a:r>
              <a:rPr lang="nl-NL" sz="2400" dirty="0" smtClean="0"/>
              <a:t> krijg je een </a:t>
            </a:r>
            <a:r>
              <a:rPr lang="nl-NL" sz="2400" b="1" dirty="0" smtClean="0"/>
              <a:t>vaccin</a:t>
            </a:r>
            <a:r>
              <a:rPr lang="nl-NL" sz="2400" dirty="0" smtClean="0"/>
              <a:t> ingespoten. In het vaccin zitten of verzwakte ziekteverwekkers of (delen van) antigenen van de ziekteverwekker. </a:t>
            </a:r>
          </a:p>
          <a:p>
            <a:r>
              <a:rPr lang="nl-NL" sz="2400" dirty="0" smtClean="0"/>
              <a:t>Het ingespoten vaccin lokt een </a:t>
            </a:r>
            <a:r>
              <a:rPr lang="nl-NL" sz="2400" b="1" dirty="0" smtClean="0"/>
              <a:t>primaire immuunreactie </a:t>
            </a:r>
            <a:r>
              <a:rPr lang="nl-NL" sz="2400" dirty="0" smtClean="0"/>
              <a:t>uit. Kom je vervolgens in contact met de echte ziekteverwekker, dan zorgt de </a:t>
            </a:r>
            <a:r>
              <a:rPr lang="nl-NL" sz="2400" b="1" dirty="0" smtClean="0"/>
              <a:t>secundaire immuunreactie </a:t>
            </a:r>
            <a:r>
              <a:rPr lang="nl-NL" sz="2400" dirty="0" smtClean="0"/>
              <a:t>ervoor dat je niet ziek wordt (zie </a:t>
            </a:r>
            <a:r>
              <a:rPr lang="nl-NL" sz="2400" dirty="0" smtClean="0">
                <a:hlinkClick r:id="rId2"/>
              </a:rPr>
              <a:t>paragraaf 21.5.9</a:t>
            </a:r>
            <a:r>
              <a:rPr lang="nl-NL" sz="2400" dirty="0" smtClean="0"/>
              <a:t>).</a:t>
            </a:r>
            <a:endParaRPr lang="nl-NL" sz="2400" i="1" dirty="0" smtClean="0"/>
          </a:p>
          <a:p>
            <a:r>
              <a:rPr lang="nl-NL" sz="2400" dirty="0" smtClean="0"/>
              <a:t>Vaccinaties worden toegepast om ziekten te voorkomen. Een vaccinatie activeert het afweersysteem om onder andere antistoffen en geheugencellen te vormen: daarom wordt het </a:t>
            </a:r>
            <a:r>
              <a:rPr lang="nl-NL" sz="2400" b="1" dirty="0" smtClean="0"/>
              <a:t>actieve </a:t>
            </a:r>
            <a:r>
              <a:rPr lang="nl-NL" sz="2400" b="1" dirty="0" err="1" smtClean="0"/>
              <a:t>immunisatie</a:t>
            </a:r>
            <a:r>
              <a:rPr lang="nl-NL" sz="2400" b="1" dirty="0" smtClean="0"/>
              <a:t> </a:t>
            </a:r>
            <a:r>
              <a:rPr lang="nl-NL" sz="2400" dirty="0" smtClean="0"/>
              <a:t>genoemd. Omdat bij vaccinatie antigenen kunstmatig ingebracht worden, is </a:t>
            </a:r>
            <a:r>
              <a:rPr lang="nl-NL" sz="2400" b="1" dirty="0" smtClean="0"/>
              <a:t>kunstmatige actieve </a:t>
            </a:r>
            <a:r>
              <a:rPr lang="nl-NL" sz="2400" b="1" dirty="0" err="1" smtClean="0"/>
              <a:t>immunisatie</a:t>
            </a:r>
            <a:r>
              <a:rPr lang="nl-NL" sz="2400" b="1" dirty="0" smtClean="0"/>
              <a:t> </a:t>
            </a:r>
            <a:r>
              <a:rPr lang="nl-NL" sz="2400" dirty="0" smtClean="0"/>
              <a:t>de volledige benaming</a:t>
            </a:r>
            <a:endParaRPr lang="nl-NL" sz="2400" i="1" dirty="0" smtClean="0"/>
          </a:p>
          <a:p>
            <a:endParaRPr lang="nl-NL" sz="24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21.7.1  Actieve  </a:t>
            </a:r>
            <a:r>
              <a:rPr lang="nl-NL" sz="3200" b="1" dirty="0" err="1" smtClean="0"/>
              <a:t>Immunisatie</a:t>
            </a:r>
            <a:r>
              <a:rPr lang="nl-NL" sz="3200" b="1" dirty="0" smtClean="0"/>
              <a:t> 2</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a:bodyPr>
          <a:lstStyle/>
          <a:p>
            <a:r>
              <a:rPr lang="nl-NL" sz="2400" i="1" dirty="0" smtClean="0"/>
              <a:t>Natuurlijke actieve </a:t>
            </a:r>
            <a:r>
              <a:rPr lang="nl-NL" sz="2400" i="1" dirty="0" err="1" smtClean="0"/>
              <a:t>immunisatie</a:t>
            </a:r>
            <a:endParaRPr lang="nl-NL" sz="2400" i="1" dirty="0" smtClean="0"/>
          </a:p>
          <a:p>
            <a:endParaRPr lang="nl-NL" sz="2400" b="1" dirty="0"/>
          </a:p>
        </p:txBody>
      </p:sp>
      <p:pic>
        <p:nvPicPr>
          <p:cNvPr id="4" name="Afbeelding 3" descr="natuurlijke actieve immunisatie.jpg"/>
          <p:cNvPicPr>
            <a:picLocks noChangeAspect="1"/>
          </p:cNvPicPr>
          <p:nvPr/>
        </p:nvPicPr>
        <p:blipFill>
          <a:blip r:embed="rId2" cstate="print"/>
          <a:stretch>
            <a:fillRect/>
          </a:stretch>
        </p:blipFill>
        <p:spPr>
          <a:xfrm>
            <a:off x="2267744" y="1584176"/>
            <a:ext cx="4752528" cy="527382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21.7.2  Passieve  </a:t>
            </a:r>
            <a:r>
              <a:rPr lang="nl-NL" sz="3200" b="1" dirty="0" err="1" smtClean="0"/>
              <a:t>Immunisatie</a:t>
            </a:r>
            <a:r>
              <a:rPr lang="nl-NL" sz="3200" b="1" dirty="0" smtClean="0"/>
              <a:t> 1</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fontScale="92500" lnSpcReduction="10000"/>
          </a:bodyPr>
          <a:lstStyle/>
          <a:p>
            <a:r>
              <a:rPr lang="nl-NL" sz="2400" b="1" dirty="0" smtClean="0"/>
              <a:t>Toedienen van antistoffen:</a:t>
            </a:r>
          </a:p>
          <a:p>
            <a:r>
              <a:rPr lang="nl-NL" sz="2400" dirty="0" smtClean="0"/>
              <a:t>Je </a:t>
            </a:r>
            <a:r>
              <a:rPr lang="nl-NL" sz="2400" dirty="0" err="1" smtClean="0"/>
              <a:t>klunt</a:t>
            </a:r>
            <a:r>
              <a:rPr lang="nl-NL" sz="2400" dirty="0" smtClean="0"/>
              <a:t> niet wachten tot en persoon zelf antistoffen heeft gemaakt omdat iemand zó (levens(gevaarlijk( ziek kan worden</a:t>
            </a:r>
          </a:p>
          <a:p>
            <a:pPr>
              <a:buNone/>
            </a:pPr>
            <a:r>
              <a:rPr lang="nl-NL" sz="2400" dirty="0" smtClean="0"/>
              <a:t>	dat dit ernstige gevolgen heeft of zelfs de dood als gevolg </a:t>
            </a:r>
          </a:p>
          <a:p>
            <a:r>
              <a:rPr lang="nl-NL" sz="2400" dirty="0" smtClean="0"/>
              <a:t>Bijv. een slangenbeet</a:t>
            </a:r>
          </a:p>
          <a:p>
            <a:r>
              <a:rPr lang="nl-NL" sz="2400" dirty="0" smtClean="0"/>
              <a:t>Toegediende antistoffen noem je </a:t>
            </a:r>
            <a:r>
              <a:rPr lang="nl-NL" sz="2400" b="1" dirty="0" err="1" smtClean="0"/>
              <a:t>anti-serum</a:t>
            </a:r>
            <a:endParaRPr lang="nl-NL" sz="2400" b="1" dirty="0" smtClean="0"/>
          </a:p>
          <a:p>
            <a:r>
              <a:rPr lang="nl-NL" sz="2400" dirty="0" smtClean="0"/>
              <a:t>Dit </a:t>
            </a:r>
            <a:r>
              <a:rPr lang="nl-NL" sz="2400" dirty="0" err="1" smtClean="0"/>
              <a:t>anti-serum</a:t>
            </a:r>
            <a:r>
              <a:rPr lang="nl-NL" sz="2400" dirty="0" smtClean="0"/>
              <a:t> kan gemaakt worden in bijv. paarden, schapen of konijnen</a:t>
            </a:r>
          </a:p>
          <a:p>
            <a:r>
              <a:rPr lang="nl-NL" sz="2400" dirty="0" smtClean="0"/>
              <a:t>Klein beetje slangengif toedienen in paard?  Deze maakt hiertegen </a:t>
            </a:r>
            <a:r>
              <a:rPr lang="nl-NL" sz="2400" dirty="0" err="1" smtClean="0"/>
              <a:t>anti-stoffen</a:t>
            </a:r>
            <a:endParaRPr lang="nl-NL" sz="2400" dirty="0" smtClean="0"/>
          </a:p>
          <a:p>
            <a:r>
              <a:rPr lang="nl-NL" sz="2400" dirty="0" smtClean="0"/>
              <a:t>Uit bloed paard wordt het serumdeel met antistoffen gescheiden van de bloedcellen</a:t>
            </a:r>
          </a:p>
          <a:p>
            <a:r>
              <a:rPr lang="nl-NL" sz="2400" dirty="0" smtClean="0"/>
              <a:t>Antiserum toedienen: er is sprake van </a:t>
            </a:r>
            <a:r>
              <a:rPr lang="nl-NL" sz="2400" b="1" dirty="0" smtClean="0"/>
              <a:t>kunstmatige passieve </a:t>
            </a:r>
            <a:r>
              <a:rPr lang="nl-NL" sz="2400" b="1" dirty="0" err="1" smtClean="0"/>
              <a:t>immunisatie</a:t>
            </a:r>
            <a:endParaRPr lang="nl-NL" sz="2400" b="1" dirty="0" smtClean="0"/>
          </a:p>
          <a:p>
            <a:r>
              <a:rPr lang="nl-NL" sz="2400" b="1" dirty="0" smtClean="0"/>
              <a:t>Klikken 1 x</a:t>
            </a:r>
          </a:p>
        </p:txBody>
      </p:sp>
      <p:pic>
        <p:nvPicPr>
          <p:cNvPr id="4" name="Afbeelding 3" descr="GIFSLANG 4.jpg"/>
          <p:cNvPicPr>
            <a:picLocks noChangeAspect="1"/>
          </p:cNvPicPr>
          <p:nvPr/>
        </p:nvPicPr>
        <p:blipFill>
          <a:blip r:embed="rId2" cstate="print"/>
          <a:stretch>
            <a:fillRect/>
          </a:stretch>
        </p:blipFill>
        <p:spPr>
          <a:xfrm>
            <a:off x="2195736" y="188640"/>
            <a:ext cx="4445000" cy="6350000"/>
          </a:xfrm>
          <a:prstGeom prst="rect">
            <a:avLst/>
          </a:prstGeom>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21.7.2  Passieve  </a:t>
            </a:r>
            <a:r>
              <a:rPr lang="nl-NL" sz="3200" b="1" dirty="0" err="1" smtClean="0"/>
              <a:t>Immunisatie</a:t>
            </a:r>
            <a:r>
              <a:rPr lang="nl-NL" sz="3200" b="1" dirty="0" smtClean="0"/>
              <a:t> 2</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a:bodyPr>
          <a:lstStyle/>
          <a:p>
            <a:r>
              <a:rPr lang="nl-NL" sz="2400" b="1" dirty="0" smtClean="0"/>
              <a:t>Natuurlijke passieve </a:t>
            </a:r>
            <a:r>
              <a:rPr lang="nl-NL" sz="2400" b="1" dirty="0" err="1" smtClean="0"/>
              <a:t>immunisatie</a:t>
            </a:r>
            <a:r>
              <a:rPr lang="nl-NL" sz="2400" b="1" dirty="0" smtClean="0"/>
              <a:t>:  voorbeeld</a:t>
            </a:r>
          </a:p>
          <a:p>
            <a:r>
              <a:rPr lang="nl-NL" sz="2400" dirty="0" err="1" smtClean="0"/>
              <a:t>Pneumococcen</a:t>
            </a:r>
            <a:r>
              <a:rPr lang="nl-NL" sz="2400" dirty="0" smtClean="0"/>
              <a:t> (groep bacteriën) veroorzaakt in ontwikkelingslanden longontsteking. Vooral jonge kinderen sterven hieraan.</a:t>
            </a:r>
          </a:p>
          <a:p>
            <a:r>
              <a:rPr lang="nl-NL" sz="2400" dirty="0" smtClean="0"/>
              <a:t>Zwangere vrouwen in </a:t>
            </a:r>
            <a:r>
              <a:rPr lang="nl-NL" sz="2400" dirty="0" err="1" smtClean="0"/>
              <a:t>Bangla</a:t>
            </a:r>
            <a:r>
              <a:rPr lang="nl-NL" sz="2400" dirty="0" smtClean="0"/>
              <a:t> </a:t>
            </a:r>
            <a:r>
              <a:rPr lang="nl-NL" sz="2400" dirty="0" err="1" smtClean="0"/>
              <a:t>Desh</a:t>
            </a:r>
            <a:r>
              <a:rPr lang="nl-NL" sz="2400" dirty="0" smtClean="0"/>
              <a:t> </a:t>
            </a:r>
            <a:r>
              <a:rPr lang="nl-NL" sz="2400" b="1" dirty="0" smtClean="0"/>
              <a:t>injecteren met kapselbestanddelen van </a:t>
            </a:r>
            <a:r>
              <a:rPr lang="nl-NL" sz="2400" b="1" dirty="0" err="1" smtClean="0"/>
              <a:t>pneumococcen</a:t>
            </a:r>
            <a:r>
              <a:rPr lang="nl-NL" sz="2400" dirty="0" smtClean="0"/>
              <a:t>.</a:t>
            </a:r>
          </a:p>
          <a:p>
            <a:r>
              <a:rPr lang="nl-NL" sz="2400" b="1" dirty="0" smtClean="0"/>
              <a:t>Moeder maakt antistoffen</a:t>
            </a:r>
            <a:r>
              <a:rPr lang="nl-NL" sz="2400" dirty="0" smtClean="0"/>
              <a:t>.</a:t>
            </a:r>
          </a:p>
          <a:p>
            <a:r>
              <a:rPr lang="nl-NL" sz="2400" dirty="0" smtClean="0"/>
              <a:t>Ongeboren </a:t>
            </a:r>
            <a:r>
              <a:rPr lang="nl-NL" sz="2400" b="1" dirty="0" smtClean="0"/>
              <a:t>kind krijgt deze antistoffen via de placenta</a:t>
            </a:r>
            <a:r>
              <a:rPr lang="nl-NL" sz="2400" dirty="0" smtClean="0"/>
              <a:t>.</a:t>
            </a:r>
          </a:p>
          <a:p>
            <a:r>
              <a:rPr lang="nl-NL" sz="2400" dirty="0" smtClean="0"/>
              <a:t>Na de geboorte krijgt het kind </a:t>
            </a:r>
            <a:r>
              <a:rPr lang="nl-NL" sz="2400" b="1" dirty="0" smtClean="0"/>
              <a:t>via de borstvoeding  opnieuw deze antistoffen binnen.</a:t>
            </a:r>
          </a:p>
          <a:p>
            <a:r>
              <a:rPr lang="nl-NL" sz="2400" dirty="0" smtClean="0"/>
              <a:t>Kenmerk:</a:t>
            </a:r>
          </a:p>
          <a:p>
            <a:r>
              <a:rPr lang="nl-NL" sz="2400" dirty="0" smtClean="0"/>
              <a:t>Antistoffen NIET kunstmatig ingespoten bij kind maar hebben een “natuurlijke” route via de moeder afgelegd.   1 x klikken</a:t>
            </a:r>
          </a:p>
          <a:p>
            <a:endParaRPr lang="nl-NL" sz="2400" dirty="0" smtClean="0"/>
          </a:p>
          <a:p>
            <a:endParaRPr lang="nl-NL" sz="2400" b="1" dirty="0"/>
          </a:p>
        </p:txBody>
      </p:sp>
      <p:pic>
        <p:nvPicPr>
          <p:cNvPr id="4" name="Afbeelding 3" descr="passieve immunisatie.jpg"/>
          <p:cNvPicPr>
            <a:picLocks noChangeAspect="1"/>
          </p:cNvPicPr>
          <p:nvPr/>
        </p:nvPicPr>
        <p:blipFill>
          <a:blip r:embed="rId2" cstate="print"/>
          <a:stretch>
            <a:fillRect/>
          </a:stretch>
        </p:blipFill>
        <p:spPr>
          <a:xfrm>
            <a:off x="310301" y="908720"/>
            <a:ext cx="8376441" cy="5616624"/>
          </a:xfrm>
          <a:prstGeom prst="rect">
            <a:avLst/>
          </a:prstGeom>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21.7.3  Monoklonale antistoffen 1</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a:bodyPr>
          <a:lstStyle/>
          <a:p>
            <a:r>
              <a:rPr lang="nl-NL" sz="2400" dirty="0" smtClean="0"/>
              <a:t>Het </a:t>
            </a:r>
            <a:r>
              <a:rPr lang="nl-NL" sz="2400" b="1" dirty="0" smtClean="0"/>
              <a:t>antiserum</a:t>
            </a:r>
            <a:r>
              <a:rPr lang="nl-NL" sz="2400" dirty="0" smtClean="0"/>
              <a:t> dat </a:t>
            </a:r>
            <a:r>
              <a:rPr lang="nl-NL" sz="2400" b="1" dirty="0" smtClean="0"/>
              <a:t>uit dieren verkregen </a:t>
            </a:r>
            <a:r>
              <a:rPr lang="nl-NL" sz="2400" dirty="0" smtClean="0"/>
              <a:t>wordt, </a:t>
            </a:r>
            <a:r>
              <a:rPr lang="nl-NL" sz="2400" b="1" dirty="0" smtClean="0"/>
              <a:t>heeft een aantal nadelen</a:t>
            </a:r>
            <a:r>
              <a:rPr lang="nl-NL" sz="2400" dirty="0" smtClean="0"/>
              <a:t>. </a:t>
            </a:r>
            <a:r>
              <a:rPr lang="nl-NL" sz="2400" b="1" dirty="0" smtClean="0"/>
              <a:t>Ten eerste </a:t>
            </a:r>
            <a:r>
              <a:rPr lang="nl-NL" sz="2400" dirty="0" smtClean="0"/>
              <a:t>is het lastig om een antiserum met alleen maar de gewenste antistoffen te bereiden. </a:t>
            </a:r>
            <a:r>
              <a:rPr lang="nl-NL" sz="2400" b="1" dirty="0" smtClean="0"/>
              <a:t>Ten tweede </a:t>
            </a:r>
            <a:r>
              <a:rPr lang="nl-NL" sz="2400" dirty="0" smtClean="0"/>
              <a:t>blijkt het niet mogelijk om uit twee proefdieren (bijvoorbeeld konijnen) precies hetzelfde antiserum te krijgen, ook al hebben ze hetzelfde antigeen ingespoten gekregen. </a:t>
            </a:r>
          </a:p>
          <a:p>
            <a:r>
              <a:rPr lang="nl-NL" sz="2400" dirty="0" smtClean="0"/>
              <a:t>Zuivere </a:t>
            </a:r>
            <a:r>
              <a:rPr lang="nl-NL" sz="2400" dirty="0" err="1" smtClean="0"/>
              <a:t>antistof-oplossingen</a:t>
            </a:r>
            <a:r>
              <a:rPr lang="nl-NL" sz="2400" dirty="0" smtClean="0"/>
              <a:t> zijn onontbeerlijk bij transplantatiebehandelingen om weefselantigenen van de donor en van de ontvanger te kunnen bepalen. </a:t>
            </a:r>
            <a:br>
              <a:rPr lang="nl-NL" sz="2400" dirty="0" smtClean="0"/>
            </a:br>
            <a:r>
              <a:rPr lang="nl-NL" sz="2400" dirty="0" smtClean="0"/>
              <a:t>Sinds 1975 is het </a:t>
            </a:r>
            <a:r>
              <a:rPr lang="nl-NL" sz="2400" b="1" dirty="0" smtClean="0"/>
              <a:t>mogelijk om zeer zuivere antistoffen van één type te produceren. Hierbij worden antistoffen afkomstig van slechts één </a:t>
            </a:r>
            <a:r>
              <a:rPr lang="nl-NL" sz="2400" b="1" dirty="0" err="1" smtClean="0"/>
              <a:t>B-lymfocyt</a:t>
            </a:r>
            <a:r>
              <a:rPr lang="nl-NL" sz="2400" b="1" dirty="0" smtClean="0"/>
              <a:t> (plasmacel) opgekweekt</a:t>
            </a:r>
            <a:r>
              <a:rPr lang="nl-NL" sz="2400" dirty="0" smtClean="0"/>
              <a:t>. Dit zijn </a:t>
            </a:r>
            <a:r>
              <a:rPr lang="nl-NL" sz="2400" b="1" dirty="0" smtClean="0"/>
              <a:t>monoklonale antistoffen</a:t>
            </a:r>
            <a:r>
              <a:rPr lang="nl-NL" sz="2400" dirty="0" smtClean="0"/>
              <a:t>. </a:t>
            </a:r>
          </a:p>
          <a:p>
            <a:r>
              <a:rPr lang="nl-NL" sz="2400" dirty="0" smtClean="0"/>
              <a:t>Zie ook </a:t>
            </a:r>
            <a:r>
              <a:rPr lang="nl-NL" sz="2400" dirty="0" smtClean="0">
                <a:hlinkClick r:id="rId2"/>
              </a:rPr>
              <a:t>paragraaf 8.9.7</a:t>
            </a:r>
            <a:r>
              <a:rPr lang="nl-NL" sz="2400" dirty="0" smtClean="0"/>
              <a:t>.</a:t>
            </a:r>
            <a:endParaRPr lang="nl-NL" sz="24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21.7.3  Monoklonale antistoffen 2</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a:bodyPr>
          <a:lstStyle/>
          <a:p>
            <a:r>
              <a:rPr lang="nl-NL" sz="2400" i="1" dirty="0" smtClean="0"/>
              <a:t>De productie van monoklonale antistoffen</a:t>
            </a:r>
          </a:p>
          <a:p>
            <a:r>
              <a:rPr lang="nl-NL" sz="2400" b="1" dirty="0" smtClean="0"/>
              <a:t>1 x klikken</a:t>
            </a:r>
            <a:endParaRPr lang="nl-NL" sz="2400" b="1" dirty="0"/>
          </a:p>
        </p:txBody>
      </p:sp>
      <p:pic>
        <p:nvPicPr>
          <p:cNvPr id="4" name="Afbeelding 3" descr="monoklonale antistoffen kweken.jpg"/>
          <p:cNvPicPr>
            <a:picLocks noChangeAspect="1"/>
          </p:cNvPicPr>
          <p:nvPr/>
        </p:nvPicPr>
        <p:blipFill>
          <a:blip r:embed="rId2" cstate="print"/>
          <a:stretch>
            <a:fillRect/>
          </a:stretch>
        </p:blipFill>
        <p:spPr>
          <a:xfrm>
            <a:off x="467544" y="94849"/>
            <a:ext cx="8208912" cy="6646519"/>
          </a:xfrm>
          <a:prstGeom prst="rect">
            <a:avLst/>
          </a:prstGeom>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21.8  Antibiotica  1</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lnSpcReduction="10000"/>
          </a:bodyPr>
          <a:lstStyle/>
          <a:p>
            <a:r>
              <a:rPr lang="nl-NL" sz="2400" b="1" dirty="0" smtClean="0"/>
              <a:t>Afweersysteem kan niet altijd winnen van een ziekteverwekker</a:t>
            </a:r>
          </a:p>
          <a:p>
            <a:r>
              <a:rPr lang="nl-NL" sz="2400" dirty="0" smtClean="0"/>
              <a:t>Dat kan diverse oorzaken hebben zoals een slecht eetpatroon, te weinig vitaminen, langdurige stress situaties etc.</a:t>
            </a:r>
          </a:p>
          <a:p>
            <a:r>
              <a:rPr lang="nl-NL" sz="2400" dirty="0" smtClean="0"/>
              <a:t>Penicilline werd ontdekt bij toeval door </a:t>
            </a:r>
            <a:r>
              <a:rPr lang="nl-NL" sz="2400" dirty="0" err="1" smtClean="0"/>
              <a:t>Flemming</a:t>
            </a:r>
            <a:r>
              <a:rPr lang="nl-NL" sz="2400" dirty="0" smtClean="0"/>
              <a:t>, een Schotse arts die tijdens de 1</a:t>
            </a:r>
            <a:r>
              <a:rPr lang="nl-NL" sz="2400" baseline="30000" dirty="0" smtClean="0"/>
              <a:t>e</a:t>
            </a:r>
            <a:r>
              <a:rPr lang="nl-NL" sz="2400" dirty="0" smtClean="0"/>
              <a:t> wereldoorlog werkte in een veldhospitaal</a:t>
            </a:r>
          </a:p>
          <a:p>
            <a:r>
              <a:rPr lang="nl-NL" sz="2400" dirty="0" smtClean="0"/>
              <a:t>Hij kweekte zorgvuldig zo veel mogelijk bacteriën op voedingsbodems</a:t>
            </a:r>
          </a:p>
          <a:p>
            <a:r>
              <a:rPr lang="nl-NL" sz="2400" dirty="0" smtClean="0"/>
              <a:t>Ontdekte dat één bepaalde schimmel op zo’n voedingsbodem was gekomen. Daar groeiden </a:t>
            </a:r>
            <a:r>
              <a:rPr lang="nl-NL" sz="2400" dirty="0" err="1" smtClean="0"/>
              <a:t>géén</a:t>
            </a:r>
            <a:r>
              <a:rPr lang="nl-NL" sz="2400" dirty="0" smtClean="0"/>
              <a:t> bacteriën meer</a:t>
            </a:r>
          </a:p>
          <a:p>
            <a:r>
              <a:rPr lang="nl-NL" sz="2400" dirty="0" smtClean="0"/>
              <a:t>De schimmel produceerde een stof, dacht hij, die de groei van bacteriën remt.</a:t>
            </a:r>
          </a:p>
          <a:p>
            <a:r>
              <a:rPr lang="nl-NL" sz="2400" b="1" dirty="0" smtClean="0"/>
              <a:t>De schimmel was: </a:t>
            </a:r>
            <a:r>
              <a:rPr lang="nl-NL" sz="2400" b="1" dirty="0" err="1" smtClean="0"/>
              <a:t>Penicillum</a:t>
            </a:r>
            <a:r>
              <a:rPr lang="nl-NL" sz="2400" b="1" dirty="0" smtClean="0"/>
              <a:t> </a:t>
            </a:r>
            <a:r>
              <a:rPr lang="nl-NL" sz="2400" b="1" dirty="0" err="1" smtClean="0"/>
              <a:t>notatum</a:t>
            </a:r>
            <a:r>
              <a:rPr lang="nl-NL" sz="2400" b="1" dirty="0" smtClean="0"/>
              <a:t>  (Latijnse naam)</a:t>
            </a:r>
          </a:p>
          <a:p>
            <a:r>
              <a:rPr lang="nl-NL" sz="2400" dirty="0" smtClean="0"/>
              <a:t>De stof wordt genoemd: </a:t>
            </a:r>
            <a:r>
              <a:rPr lang="nl-NL" sz="2400" b="1" dirty="0" smtClean="0"/>
              <a:t>penicilline</a:t>
            </a:r>
            <a:r>
              <a:rPr lang="nl-NL" sz="2400" dirty="0" smtClean="0"/>
              <a:t>      1 x klikken</a:t>
            </a:r>
            <a:endParaRPr lang="nl-NL" sz="2400" dirty="0"/>
          </a:p>
        </p:txBody>
      </p:sp>
      <p:pic>
        <p:nvPicPr>
          <p:cNvPr id="4" name="Afbeelding 3" descr="penicillium notatum.png"/>
          <p:cNvPicPr>
            <a:picLocks noChangeAspect="1"/>
          </p:cNvPicPr>
          <p:nvPr/>
        </p:nvPicPr>
        <p:blipFill>
          <a:blip r:embed="rId2" cstate="print"/>
          <a:stretch>
            <a:fillRect/>
          </a:stretch>
        </p:blipFill>
        <p:spPr>
          <a:xfrm>
            <a:off x="1259632" y="908720"/>
            <a:ext cx="6696744" cy="5472607"/>
          </a:xfrm>
          <a:prstGeom prst="rect">
            <a:avLst/>
          </a:prstGeom>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1279</Words>
  <Application>Microsoft Office PowerPoint</Application>
  <PresentationFormat>Diavoorstelling (4:3)</PresentationFormat>
  <Paragraphs>124</Paragraphs>
  <Slides>24</Slides>
  <Notes>0</Notes>
  <HiddenSlides>0</HiddenSlides>
  <MMClips>0</MMClips>
  <ScaleCrop>false</ScaleCrop>
  <HeadingPairs>
    <vt:vector size="4" baseType="variant">
      <vt:variant>
        <vt:lpstr>Thema</vt:lpstr>
      </vt:variant>
      <vt:variant>
        <vt:i4>1</vt:i4>
      </vt:variant>
      <vt:variant>
        <vt:lpstr>Diatitels</vt:lpstr>
      </vt:variant>
      <vt:variant>
        <vt:i4>24</vt:i4>
      </vt:variant>
    </vt:vector>
  </HeadingPairs>
  <TitlesOfParts>
    <vt:vector size="25" baseType="lpstr">
      <vt:lpstr>Office-thema</vt:lpstr>
      <vt:lpstr>21.7. Immunisatie 1</vt:lpstr>
      <vt:lpstr>21.7. Immunisatie 2</vt:lpstr>
      <vt:lpstr>21.7.1  Actieve  Immunisatie 1</vt:lpstr>
      <vt:lpstr>21.7.1  Actieve  Immunisatie 2</vt:lpstr>
      <vt:lpstr>21.7.2  Passieve  Immunisatie 1</vt:lpstr>
      <vt:lpstr>21.7.2  Passieve  Immunisatie 2</vt:lpstr>
      <vt:lpstr>21.7.3  Monoklonale antistoffen 1</vt:lpstr>
      <vt:lpstr>21.7.3  Monoklonale antistoffen 2</vt:lpstr>
      <vt:lpstr>21.8  Antibiotica  1</vt:lpstr>
      <vt:lpstr>21.8  Antibiotica  2</vt:lpstr>
      <vt:lpstr>21.9  Virusinfectie en antistoffen   1</vt:lpstr>
      <vt:lpstr>21.9  Virusinfectie en antistoffen   2</vt:lpstr>
      <vt:lpstr>21.10  AIDS   </vt:lpstr>
      <vt:lpstr>Schematisch model van een aidsvirus    2</vt:lpstr>
      <vt:lpstr>   21.10.2  HIV in het lichaam 1 21.10.3 HIV-besmetting en aids 21.10.4  Medicijnen tegen hiv    </vt:lpstr>
      <vt:lpstr>21.10.4  Medicijnen tegen hiv</vt:lpstr>
      <vt:lpstr>21.11  Allergie   1</vt:lpstr>
      <vt:lpstr>21.11  Allergie   2</vt:lpstr>
      <vt:lpstr>21.11  Allergie   3</vt:lpstr>
      <vt:lpstr>21.11  Allergie   3  schematische weergave</vt:lpstr>
      <vt:lpstr>21.12  Auto-immuunziekten  1</vt:lpstr>
      <vt:lpstr>21.12  Auto-immuunziekten  2</vt:lpstr>
      <vt:lpstr>21.12  Auto-immuunziekten  3</vt:lpstr>
      <vt:lpstr>21.12  Auto-immuunziekten  4</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21.7. Immunisatie 1</dc:title>
  <dc:creator>biobertus</dc:creator>
  <cp:lastModifiedBy>biobertus</cp:lastModifiedBy>
  <cp:revision>1</cp:revision>
  <dcterms:created xsi:type="dcterms:W3CDTF">2014-12-11T17:54:04Z</dcterms:created>
  <dcterms:modified xsi:type="dcterms:W3CDTF">2014-12-11T17:55:34Z</dcterms:modified>
</cp:coreProperties>
</file>